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sldIdLst>
    <p:sldId id="256" r:id="rId2"/>
    <p:sldId id="289" r:id="rId3"/>
    <p:sldId id="261" r:id="rId4"/>
    <p:sldId id="263" r:id="rId5"/>
    <p:sldId id="264" r:id="rId6"/>
    <p:sldId id="265" r:id="rId7"/>
    <p:sldId id="266" r:id="rId8"/>
    <p:sldId id="268" r:id="rId9"/>
    <p:sldId id="460" r:id="rId10"/>
    <p:sldId id="262" r:id="rId11"/>
    <p:sldId id="462" r:id="rId12"/>
    <p:sldId id="461" r:id="rId13"/>
    <p:sldId id="426" r:id="rId14"/>
    <p:sldId id="269" r:id="rId15"/>
    <p:sldId id="428" r:id="rId16"/>
    <p:sldId id="270" r:id="rId17"/>
    <p:sldId id="463" r:id="rId18"/>
    <p:sldId id="282" r:id="rId19"/>
    <p:sldId id="283" r:id="rId20"/>
    <p:sldId id="272" r:id="rId21"/>
    <p:sldId id="274" r:id="rId22"/>
    <p:sldId id="276" r:id="rId23"/>
    <p:sldId id="277" r:id="rId24"/>
    <p:sldId id="275" r:id="rId25"/>
    <p:sldId id="281" r:id="rId26"/>
    <p:sldId id="279" r:id="rId27"/>
    <p:sldId id="278" r:id="rId28"/>
    <p:sldId id="430" r:id="rId29"/>
    <p:sldId id="429" r:id="rId30"/>
    <p:sldId id="431" r:id="rId31"/>
    <p:sldId id="432" r:id="rId32"/>
    <p:sldId id="433" r:id="rId33"/>
    <p:sldId id="434" r:id="rId34"/>
    <p:sldId id="454" r:id="rId35"/>
    <p:sldId id="450" r:id="rId36"/>
    <p:sldId id="451" r:id="rId37"/>
    <p:sldId id="452" r:id="rId38"/>
    <p:sldId id="453" r:id="rId39"/>
    <p:sldId id="435" r:id="rId40"/>
    <p:sldId id="447" r:id="rId41"/>
    <p:sldId id="448" r:id="rId42"/>
    <p:sldId id="440" r:id="rId43"/>
    <p:sldId id="449" r:id="rId44"/>
    <p:sldId id="455" r:id="rId45"/>
    <p:sldId id="456" r:id="rId46"/>
    <p:sldId id="457" r:id="rId47"/>
    <p:sldId id="459" r:id="rId48"/>
    <p:sldId id="44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aliia Bielov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EFF"/>
    <a:srgbClr val="FF9794"/>
    <a:srgbClr val="FF4E28"/>
    <a:srgbClr val="7AC4FF"/>
    <a:srgbClr val="FFBC13"/>
    <a:srgbClr val="D3EE8A"/>
    <a:srgbClr val="D9A8C3"/>
    <a:srgbClr val="FF4B4B"/>
    <a:srgbClr val="29D5CF"/>
    <a:srgbClr val="3CB6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83"/>
    <p:restoredTop sz="87084"/>
  </p:normalViewPr>
  <p:slideViewPr>
    <p:cSldViewPr snapToGrid="0" snapToObjects="1" showGuides="1">
      <p:cViewPr varScale="1">
        <p:scale>
          <a:sx n="109" d="100"/>
          <a:sy n="109" d="100"/>
        </p:scale>
        <p:origin x="42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E2DB-DFE7-8042-A17B-950DAD0C4565}" type="datetimeFigureOut">
              <a:rPr lang="en-US" smtClean="0"/>
              <a:t>9/23/20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9F49A-9140-1E48-A01F-36CFD0A79B79}" type="slidenum">
              <a:rPr lang="en-US" smtClean="0"/>
              <a:t>‹#›</a:t>
            </a:fld>
            <a:endParaRPr lang="en-US"/>
          </a:p>
        </p:txBody>
      </p:sp>
    </p:spTree>
    <p:extLst>
      <p:ext uri="{BB962C8B-B14F-4D97-AF65-F5344CB8AC3E}">
        <p14:creationId xmlns:p14="http://schemas.microsoft.com/office/powerpoint/2010/main" val="11207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9F49A-9140-1E48-A01F-36CFD0A79B79}" type="slidenum">
              <a:rPr lang="en-US" smtClean="0"/>
              <a:t>1</a:t>
            </a:fld>
            <a:endParaRPr lang="en-US"/>
          </a:p>
        </p:txBody>
      </p:sp>
    </p:spTree>
    <p:extLst>
      <p:ext uri="{BB962C8B-B14F-4D97-AF65-F5344CB8AC3E}">
        <p14:creationId xmlns:p14="http://schemas.microsoft.com/office/powerpoint/2010/main" val="932171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3D836572-82E1-804B-B5F4-72C7A3524F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F805CBAD-599C-A243-859A-3F56DEAA90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Grandaddy of social networking sites (meaning it was one of the first)</a:t>
            </a:r>
          </a:p>
          <a:p>
            <a:pPr eaLnBrk="1" hangingPunct="1">
              <a:spcBef>
                <a:spcPct val="0"/>
              </a:spcBef>
            </a:pPr>
            <a:r>
              <a:rPr lang="en-US" altLang="en-US">
                <a:ea typeface="ＭＳ Ｐゴシック" panose="020B0600070205080204" pitchFamily="34" charset="-128"/>
              </a:rPr>
              <a:t>Started in 2003, official launch in 2004</a:t>
            </a:r>
          </a:p>
          <a:p>
            <a:pPr eaLnBrk="1" hangingPunct="1">
              <a:spcBef>
                <a:spcPct val="0"/>
              </a:spcBef>
            </a:pPr>
            <a:r>
              <a:rPr lang="en-US" altLang="en-US">
                <a:ea typeface="ＭＳ Ｐゴシック" panose="020B0600070205080204" pitchFamily="34" charset="-128"/>
              </a:rPr>
              <a:t>Claims </a:t>
            </a:r>
            <a:r>
              <a:rPr lang="ja-JP" altLang="en-US">
                <a:ea typeface="ＭＳ Ｐゴシック" panose="020B0600070205080204" pitchFamily="34" charset="-128"/>
                <a:cs typeface="Times New Roman" panose="02020603050405020304" pitchFamily="18" charset="0"/>
              </a:rPr>
              <a:t>“</a:t>
            </a:r>
            <a:r>
              <a:rPr lang="en-US" altLang="ja-JP">
                <a:ea typeface="ＭＳ Ｐゴシック" panose="020B0600070205080204" pitchFamily="34" charset="-128"/>
              </a:rPr>
              <a:t>113 million monthly active users around the globe</a:t>
            </a:r>
            <a:r>
              <a:rPr lang="ja-JP" altLang="en-US">
                <a:ea typeface="ＭＳ Ｐゴシック" panose="020B0600070205080204" pitchFamily="34" charset="-128"/>
                <a:cs typeface="Times New Roman" panose="02020603050405020304" pitchFamily="18" charset="0"/>
              </a:rPr>
              <a:t>”</a:t>
            </a:r>
            <a:r>
              <a:rPr lang="en-US" altLang="ja-JP">
                <a:ea typeface="ＭＳ Ｐゴシック" panose="020B0600070205080204" pitchFamily="34" charset="-128"/>
              </a:rPr>
              <a:t> - http://www.myspace.com/pressroom?url=/fact+sheet/</a:t>
            </a:r>
          </a:p>
          <a:p>
            <a:pPr eaLnBrk="1" hangingPunct="1">
              <a:spcBef>
                <a:spcPct val="0"/>
              </a:spcBef>
            </a:pPr>
            <a:r>
              <a:rPr lang="en-US" altLang="en-US">
                <a:ea typeface="ＭＳ Ｐゴシック" panose="020B0600070205080204" pitchFamily="34" charset="-128"/>
              </a:rPr>
              <a:t>But others dispute that and claim the real numbers are much less:</a:t>
            </a:r>
          </a:p>
          <a:p>
            <a:pPr eaLnBrk="1" hangingPunct="1">
              <a:spcBef>
                <a:spcPct val="0"/>
              </a:spcBef>
            </a:pPr>
            <a:r>
              <a:rPr lang="en-US" altLang="en-US">
                <a:ea typeface="ＭＳ Ｐゴシック" panose="020B0600070205080204" pitchFamily="34" charset="-128"/>
              </a:rPr>
              <a:t>http://www.dailyfinance.com/story/company-news/myspaces-dwindling-traffic-looks-even-worse-from-the-inside/19380431/</a:t>
            </a:r>
          </a:p>
        </p:txBody>
      </p:sp>
      <p:sp>
        <p:nvSpPr>
          <p:cNvPr id="18435" name="Slide Number Placeholder 3">
            <a:extLst>
              <a:ext uri="{FF2B5EF4-FFF2-40B4-BE49-F238E27FC236}">
                <a16:creationId xmlns:a16="http://schemas.microsoft.com/office/drawing/2014/main" id="{64927285-760E-EC4A-894B-8EA9D68329D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CD5B1462-758B-9247-9901-8B20AE14105B}" type="slidenum">
              <a:rPr lang="en-US" altLang="en-US" sz="1200">
                <a:latin typeface="Calibri" panose="020F0502020204030204" pitchFamily="34" charset="0"/>
              </a:rPr>
              <a:pPr eaLnBrk="1" hangingPunct="1"/>
              <a:t>4</a:t>
            </a:fld>
            <a:endParaRPr lang="en-US" altLang="en-US" sz="1200">
              <a:latin typeface="Calibri" panose="020F0502020204030204" pitchFamily="34" charset="0"/>
            </a:endParaRPr>
          </a:p>
        </p:txBody>
      </p:sp>
    </p:spTree>
    <p:extLst>
      <p:ext uri="{BB962C8B-B14F-4D97-AF65-F5344CB8AC3E}">
        <p14:creationId xmlns:p14="http://schemas.microsoft.com/office/powerpoint/2010/main" val="112011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D7042915-E6D6-D148-A4C1-D61723BC49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F9DB39D8-A992-864C-8840-77BFBF6938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altLang="en-US">
                <a:ea typeface="ＭＳ Ｐゴシック" panose="020B0600070205080204" pitchFamily="34" charset="-128"/>
              </a:rPr>
              <a:t>Overtook MySpace as most popular social networking site in 2008</a:t>
            </a:r>
          </a:p>
          <a:p>
            <a:pPr eaLnBrk="1" hangingPunct="1">
              <a:lnSpc>
                <a:spcPct val="90000"/>
              </a:lnSpc>
              <a:spcBef>
                <a:spcPct val="0"/>
              </a:spcBef>
            </a:pPr>
            <a:r>
              <a:rPr lang="en-US" altLang="en-US">
                <a:ea typeface="ＭＳ Ｐゴシック" panose="020B0600070205080204" pitchFamily="34" charset="-128"/>
              </a:rPr>
              <a:t>Wildly popular now with over 400 million users</a:t>
            </a:r>
          </a:p>
          <a:p>
            <a:pPr eaLnBrk="1" hangingPunct="1">
              <a:lnSpc>
                <a:spcPct val="90000"/>
              </a:lnSpc>
              <a:spcBef>
                <a:spcPct val="0"/>
              </a:spcBef>
            </a:pPr>
            <a:r>
              <a:rPr lang="ja-JP" altLang="en-US">
                <a:ea typeface="ＭＳ Ｐゴシック" panose="020B0600070205080204" pitchFamily="34" charset="-128"/>
                <a:cs typeface="Times New Roman" panose="02020603050405020304" pitchFamily="18" charset="0"/>
              </a:rPr>
              <a:t>“</a:t>
            </a:r>
            <a:r>
              <a:rPr lang="en-US" altLang="ja-JP">
                <a:ea typeface="ＭＳ Ｐゴシック" panose="020B0600070205080204" pitchFamily="34" charset="-128"/>
              </a:rPr>
              <a:t>Facebook is an online directory that connects people through social networks at schools</a:t>
            </a:r>
            <a:r>
              <a:rPr lang="ja-JP" altLang="en-US">
                <a:ea typeface="ＭＳ Ｐゴシック" panose="020B0600070205080204" pitchFamily="34" charset="-128"/>
                <a:cs typeface="Times New Roman" panose="02020603050405020304" pitchFamily="18" charset="0"/>
              </a:rPr>
              <a:t>”</a:t>
            </a:r>
            <a:r>
              <a:rPr lang="en-US" altLang="ja-JP">
                <a:ea typeface="ＭＳ Ｐゴシック" panose="020B0600070205080204" pitchFamily="34" charset="-128"/>
              </a:rPr>
              <a:t> (Facebook.com) </a:t>
            </a:r>
          </a:p>
          <a:p>
            <a:pPr eaLnBrk="1" hangingPunct="1">
              <a:lnSpc>
                <a:spcPct val="90000"/>
              </a:lnSpc>
              <a:spcBef>
                <a:spcPct val="0"/>
              </a:spcBef>
            </a:pPr>
            <a:r>
              <a:rPr lang="en-US" altLang="en-US">
                <a:ea typeface="ＭＳ Ｐゴシック" panose="020B0600070205080204" pitchFamily="34" charset="-128"/>
              </a:rPr>
              <a:t>Launched to the public Wednesday Feb 4, 2004 </a:t>
            </a:r>
          </a:p>
          <a:p>
            <a:pPr eaLnBrk="1" hangingPunct="1">
              <a:lnSpc>
                <a:spcPct val="90000"/>
              </a:lnSpc>
              <a:spcBef>
                <a:spcPct val="0"/>
              </a:spcBef>
            </a:pPr>
            <a:r>
              <a:rPr lang="en-US" altLang="en-US">
                <a:ea typeface="ＭＳ Ｐゴシック" panose="020B0600070205080204" pitchFamily="34" charset="-128"/>
              </a:rPr>
              <a:t>Harvard students created the site as a tool to connect with other students in their community</a:t>
            </a:r>
          </a:p>
          <a:p>
            <a:pPr eaLnBrk="1" hangingPunct="1">
              <a:lnSpc>
                <a:spcPct val="90000"/>
              </a:lnSpc>
              <a:spcBef>
                <a:spcPct val="0"/>
              </a:spcBef>
            </a:pPr>
            <a:r>
              <a:rPr lang="en-US" altLang="en-US">
                <a:ea typeface="ＭＳ Ｐゴシック" panose="020B0600070205080204" pitchFamily="34" charset="-128"/>
              </a:rPr>
              <a:t>It announces birthdays, events and invitations </a:t>
            </a:r>
          </a:p>
          <a:p>
            <a:pPr eaLnBrk="1" hangingPunct="1">
              <a:lnSpc>
                <a:spcPct val="90000"/>
              </a:lnSpc>
              <a:spcBef>
                <a:spcPct val="0"/>
              </a:spcBef>
            </a:pPr>
            <a:r>
              <a:rPr lang="en-US" altLang="en-US">
                <a:ea typeface="ＭＳ Ｐゴシック" panose="020B0600070205080204" pitchFamily="34" charset="-128"/>
              </a:rPr>
              <a:t>Start-up based in Palo Alto, California  </a:t>
            </a:r>
          </a:p>
          <a:p>
            <a:pPr eaLnBrk="1" hangingPunct="1">
              <a:lnSpc>
                <a:spcPct val="90000"/>
              </a:lnSpc>
              <a:spcBef>
                <a:spcPct val="0"/>
              </a:spcBef>
            </a:pPr>
            <a:r>
              <a:rPr lang="en-US" altLang="en-US">
                <a:ea typeface="ＭＳ Ｐゴシック" panose="020B0600070205080204" pitchFamily="34" charset="-128"/>
              </a:rPr>
              <a:t>Begin small and is now one of the top ten most visited sites on the web and is profitable  </a:t>
            </a:r>
          </a:p>
          <a:p>
            <a:pPr eaLnBrk="1" hangingPunct="1">
              <a:spcBef>
                <a:spcPct val="0"/>
              </a:spcBef>
            </a:pPr>
            <a:endParaRPr lang="en-US" altLang="en-US">
              <a:ea typeface="ＭＳ Ｐゴシック" panose="020B0600070205080204" pitchFamily="34" charset="-128"/>
            </a:endParaRPr>
          </a:p>
        </p:txBody>
      </p:sp>
      <p:sp>
        <p:nvSpPr>
          <p:cNvPr id="20483" name="Slide Number Placeholder 3">
            <a:extLst>
              <a:ext uri="{FF2B5EF4-FFF2-40B4-BE49-F238E27FC236}">
                <a16:creationId xmlns:a16="http://schemas.microsoft.com/office/drawing/2014/main" id="{24E9EFC2-1CDF-BE49-BF08-7B8C572050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2F7E7385-3C36-CB41-A49B-B86B84E7CD90}" type="slidenum">
              <a:rPr lang="en-US" altLang="en-US" sz="1200">
                <a:latin typeface="Calibri" panose="020F0502020204030204" pitchFamily="34" charset="0"/>
              </a:rPr>
              <a:pPr eaLnBrk="1" hangingPunct="1"/>
              <a:t>5</a:t>
            </a:fld>
            <a:endParaRPr lang="en-US" altLang="en-US" sz="1200">
              <a:latin typeface="Calibri" panose="020F0502020204030204" pitchFamily="34" charset="0"/>
            </a:endParaRPr>
          </a:p>
        </p:txBody>
      </p:sp>
    </p:spTree>
    <p:extLst>
      <p:ext uri="{BB962C8B-B14F-4D97-AF65-F5344CB8AC3E}">
        <p14:creationId xmlns:p14="http://schemas.microsoft.com/office/powerpoint/2010/main" val="264813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751EBC25-C642-CA43-925D-8A99326FA6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7282C6DC-C220-3345-9ACD-FCC372F3A9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Attractive to our </a:t>
            </a:r>
            <a:r>
              <a:rPr lang="ja-JP" altLang="en-US">
                <a:ea typeface="ＭＳ Ｐゴシック" panose="020B0600070205080204" pitchFamily="34" charset="-128"/>
                <a:cs typeface="Times New Roman" panose="02020603050405020304" pitchFamily="18" charset="0"/>
              </a:rPr>
              <a:t>“</a:t>
            </a:r>
            <a:r>
              <a:rPr lang="en-US" altLang="ja-JP" dirty="0">
                <a:ea typeface="ＭＳ Ｐゴシック" panose="020B0600070205080204" pitchFamily="34" charset="-128"/>
              </a:rPr>
              <a:t>sound bite</a:t>
            </a:r>
            <a:r>
              <a:rPr lang="ja-JP" altLang="en-US">
                <a:ea typeface="ＭＳ Ｐゴシック" panose="020B0600070205080204" pitchFamily="34" charset="-128"/>
                <a:cs typeface="Times New Roman" panose="02020603050405020304" pitchFamily="18" charset="0"/>
              </a:rPr>
              <a:t>”</a:t>
            </a:r>
            <a:r>
              <a:rPr lang="en-US" altLang="ja-JP" dirty="0">
                <a:ea typeface="ＭＳ Ｐゴシック" panose="020B0600070205080204" pitchFamily="34" charset="-128"/>
              </a:rPr>
              <a:t> culture since communication limited to 140 character </a:t>
            </a:r>
            <a:r>
              <a:rPr lang="ja-JP" altLang="en-US">
                <a:ea typeface="ＭＳ Ｐゴシック" panose="020B0600070205080204" pitchFamily="34" charset="-128"/>
                <a:cs typeface="Times New Roman" panose="02020603050405020304" pitchFamily="18" charset="0"/>
              </a:rPr>
              <a:t>“</a:t>
            </a:r>
            <a:r>
              <a:rPr lang="en-US" altLang="ja-JP" dirty="0">
                <a:ea typeface="ＭＳ Ｐゴシック" panose="020B0600070205080204" pitchFamily="34" charset="-128"/>
              </a:rPr>
              <a:t>tweets</a:t>
            </a:r>
            <a:r>
              <a:rPr lang="ja-JP" altLang="en-US">
                <a:ea typeface="ＭＳ Ｐゴシック" panose="020B0600070205080204" pitchFamily="34" charset="-128"/>
                <a:cs typeface="Times New Roman" panose="02020603050405020304" pitchFamily="18" charset="0"/>
              </a:rPr>
              <a:t>”</a:t>
            </a:r>
            <a:endParaRPr lang="en-US" altLang="ja-JP"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Gave a boost to URL shortening services like </a:t>
            </a:r>
            <a:r>
              <a:rPr lang="en-US" altLang="en-US" dirty="0" err="1">
                <a:ea typeface="ＭＳ Ｐゴシック" panose="020B0600070205080204" pitchFamily="34" charset="-128"/>
              </a:rPr>
              <a:t>tinyURL</a:t>
            </a:r>
            <a:r>
              <a:rPr lang="en-US" altLang="en-US" dirty="0">
                <a:ea typeface="ＭＳ Ｐゴシック" panose="020B0600070205080204" pitchFamily="34" charset="-128"/>
              </a:rPr>
              <a:t> and </a:t>
            </a:r>
            <a:r>
              <a:rPr lang="en-US" altLang="en-US" dirty="0" err="1">
                <a:ea typeface="ＭＳ Ｐゴシック" panose="020B0600070205080204" pitchFamily="34" charset="-128"/>
              </a:rPr>
              <a:t>bit.ly</a:t>
            </a: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Library of Congress plans to archive ENTIRE archive of tweets! </a:t>
            </a:r>
          </a:p>
          <a:p>
            <a:pPr eaLnBrk="1" hangingPunct="1">
              <a:spcBef>
                <a:spcPct val="0"/>
              </a:spcBef>
            </a:pPr>
            <a:r>
              <a:rPr lang="en-US" altLang="en-US" dirty="0">
                <a:ea typeface="ＭＳ Ｐゴシック" panose="020B0600070205080204" pitchFamily="34" charset="-128"/>
              </a:rPr>
              <a:t>From http://</a:t>
            </a:r>
            <a:r>
              <a:rPr lang="en-US" altLang="en-US" dirty="0" err="1">
                <a:ea typeface="ＭＳ Ｐゴシック" panose="020B0600070205080204" pitchFamily="34" charset="-128"/>
              </a:rPr>
              <a:t>blogs.loc.gov</a:t>
            </a:r>
            <a:r>
              <a:rPr lang="en-US" altLang="en-US" dirty="0">
                <a:ea typeface="ＭＳ Ｐゴシック" panose="020B0600070205080204" pitchFamily="34" charset="-128"/>
              </a:rPr>
              <a:t>/</a:t>
            </a:r>
            <a:r>
              <a:rPr lang="en-US" altLang="en-US" dirty="0" err="1">
                <a:ea typeface="ＭＳ Ｐゴシック" panose="020B0600070205080204" pitchFamily="34" charset="-128"/>
              </a:rPr>
              <a:t>loc</a:t>
            </a:r>
            <a:r>
              <a:rPr lang="en-US" altLang="en-US" dirty="0">
                <a:ea typeface="ＭＳ Ｐゴシック" panose="020B0600070205080204" pitchFamily="34" charset="-128"/>
              </a:rPr>
              <a:t>/2010/04/how-tweet-it-is-library-acquires-entire-twitter-archive/ : </a:t>
            </a:r>
          </a:p>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ja-JP" altLang="en-US">
                <a:ea typeface="ＭＳ Ｐゴシック" panose="020B0600070205080204" pitchFamily="34" charset="-128"/>
                <a:cs typeface="Times New Roman" panose="02020603050405020304" pitchFamily="18" charset="0"/>
              </a:rPr>
              <a:t>“</a:t>
            </a:r>
            <a:r>
              <a:rPr lang="en-US" altLang="ja-JP" dirty="0">
                <a:ea typeface="ＭＳ Ｐゴシック" panose="020B0600070205080204" pitchFamily="34" charset="-128"/>
              </a:rPr>
              <a:t>Every public tweet, ever, since Twitter</a:t>
            </a:r>
            <a:r>
              <a:rPr lang="ja-JP" altLang="en-US">
                <a:ea typeface="ＭＳ Ｐゴシック" panose="020B0600070205080204" pitchFamily="34" charset="-128"/>
                <a:cs typeface="Times New Roman" panose="02020603050405020304" pitchFamily="18" charset="0"/>
              </a:rPr>
              <a:t>’</a:t>
            </a:r>
            <a:r>
              <a:rPr lang="en-US" altLang="ja-JP" dirty="0">
                <a:ea typeface="ＭＳ Ｐゴシック" panose="020B0600070205080204" pitchFamily="34" charset="-128"/>
              </a:rPr>
              <a:t>s inception in March 2006, will be archived digitally at the Library of Congress. That</a:t>
            </a:r>
            <a:r>
              <a:rPr lang="ja-JP" altLang="en-US">
                <a:ea typeface="ＭＳ Ｐゴシック" panose="020B0600070205080204" pitchFamily="34" charset="-128"/>
                <a:cs typeface="Times New Roman" panose="02020603050405020304" pitchFamily="18" charset="0"/>
              </a:rPr>
              <a:t>’</a:t>
            </a:r>
            <a:r>
              <a:rPr lang="en-US" altLang="ja-JP" dirty="0">
                <a:ea typeface="ＭＳ Ｐゴシック" panose="020B0600070205080204" pitchFamily="34" charset="-128"/>
              </a:rPr>
              <a:t>s a LOT of tweets, by the way: Twitter processes more than 50 million tweets every day, with the total numbering in the billions.</a:t>
            </a:r>
            <a:r>
              <a:rPr lang="ja-JP" altLang="en-US">
                <a:ea typeface="ＭＳ Ｐゴシック" panose="020B0600070205080204" pitchFamily="34" charset="-128"/>
                <a:cs typeface="Times New Roman" panose="02020603050405020304" pitchFamily="18" charset="0"/>
              </a:rPr>
              <a:t>”</a:t>
            </a:r>
            <a:endParaRPr lang="en-US" altLang="en-US" dirty="0">
              <a:ea typeface="ＭＳ Ｐゴシック" panose="020B0600070205080204" pitchFamily="34" charset="-128"/>
            </a:endParaRPr>
          </a:p>
        </p:txBody>
      </p:sp>
      <p:sp>
        <p:nvSpPr>
          <p:cNvPr id="22531" name="Slide Number Placeholder 3">
            <a:extLst>
              <a:ext uri="{FF2B5EF4-FFF2-40B4-BE49-F238E27FC236}">
                <a16:creationId xmlns:a16="http://schemas.microsoft.com/office/drawing/2014/main" id="{A7C731E5-C2BC-2F4E-8858-D50A549CC8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B4F0437C-F835-3845-97A5-D6E621156686}" type="slidenum">
              <a:rPr lang="en-US" altLang="en-US" sz="1200">
                <a:latin typeface="Calibri" panose="020F0502020204030204" pitchFamily="34" charset="0"/>
              </a:rPr>
              <a:pPr eaLnBrk="1" hangingPunct="1"/>
              <a:t>6</a:t>
            </a:fld>
            <a:endParaRPr lang="en-US" altLang="en-US" sz="1200">
              <a:latin typeface="Calibri" panose="020F0502020204030204" pitchFamily="34" charset="0"/>
            </a:endParaRPr>
          </a:p>
        </p:txBody>
      </p:sp>
    </p:spTree>
    <p:extLst>
      <p:ext uri="{BB962C8B-B14F-4D97-AF65-F5344CB8AC3E}">
        <p14:creationId xmlns:p14="http://schemas.microsoft.com/office/powerpoint/2010/main" val="335227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A34D57AF-848D-6C4B-A31F-460C5265C4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1070AE3-CAC8-EA49-A695-516933A72E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9D990606-5F1C-C14D-8EE9-272F73C090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972498FE-694C-3146-9B8B-765EB55F5BCB}" type="slidenum">
              <a:rPr lang="en-US" altLang="en-US" sz="1200">
                <a:latin typeface="Calibri" panose="020F0502020204030204" pitchFamily="34" charset="0"/>
              </a:rPr>
              <a:pPr eaLnBrk="1" hangingPunct="1"/>
              <a:t>7</a:t>
            </a:fld>
            <a:endParaRPr lang="en-US" altLang="en-US" sz="1200">
              <a:latin typeface="Calibri" panose="020F0502020204030204" pitchFamily="34" charset="0"/>
            </a:endParaRPr>
          </a:p>
        </p:txBody>
      </p:sp>
    </p:spTree>
    <p:extLst>
      <p:ext uri="{BB962C8B-B14F-4D97-AF65-F5344CB8AC3E}">
        <p14:creationId xmlns:p14="http://schemas.microsoft.com/office/powerpoint/2010/main" val="605962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ABE4A785-BDF7-0446-9537-59BC519655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a:extLst>
              <a:ext uri="{FF2B5EF4-FFF2-40B4-BE49-F238E27FC236}">
                <a16:creationId xmlns:a16="http://schemas.microsoft.com/office/drawing/2014/main" id="{6B2D4A68-8003-AC41-9138-E600C3C2FF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Are literally hundreds of social networking services, growing daily, but much volatility. Which will be the next Facebook?</a:t>
            </a:r>
          </a:p>
        </p:txBody>
      </p:sp>
      <p:sp>
        <p:nvSpPr>
          <p:cNvPr id="28675" name="Slide Number Placeholder 3">
            <a:extLst>
              <a:ext uri="{FF2B5EF4-FFF2-40B4-BE49-F238E27FC236}">
                <a16:creationId xmlns:a16="http://schemas.microsoft.com/office/drawing/2014/main" id="{62A50B7B-8E05-A344-A070-1E6E3C09568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AF367339-6D44-294E-8C43-4F76F1E86FAE}" type="slidenum">
              <a:rPr lang="en-US" altLang="en-US" sz="1200">
                <a:latin typeface="Calibri" panose="020F0502020204030204" pitchFamily="34" charset="0"/>
              </a:rPr>
              <a:pPr eaLnBrk="1" hangingPunct="1"/>
              <a:t>8</a:t>
            </a:fld>
            <a:endParaRPr lang="en-US" altLang="en-US" sz="1200">
              <a:latin typeface="Calibri" panose="020F0502020204030204" pitchFamily="34" charset="0"/>
            </a:endParaRPr>
          </a:p>
        </p:txBody>
      </p:sp>
    </p:spTree>
    <p:extLst>
      <p:ext uri="{BB962C8B-B14F-4D97-AF65-F5344CB8AC3E}">
        <p14:creationId xmlns:p14="http://schemas.microsoft.com/office/powerpoint/2010/main" val="2357256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F9F49A-9140-1E48-A01F-36CFD0A79B79}" type="slidenum">
              <a:rPr lang="en-US" smtClean="0"/>
              <a:t>17</a:t>
            </a:fld>
            <a:endParaRPr lang="en-US"/>
          </a:p>
        </p:txBody>
      </p:sp>
    </p:spTree>
    <p:extLst>
      <p:ext uri="{BB962C8B-B14F-4D97-AF65-F5344CB8AC3E}">
        <p14:creationId xmlns:p14="http://schemas.microsoft.com/office/powerpoint/2010/main" val="1179533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F9F49A-9140-1E48-A01F-36CFD0A79B79}" type="slidenum">
              <a:rPr lang="en-US" smtClean="0"/>
              <a:t>27</a:t>
            </a:fld>
            <a:endParaRPr lang="en-US"/>
          </a:p>
        </p:txBody>
      </p:sp>
    </p:spTree>
    <p:extLst>
      <p:ext uri="{BB962C8B-B14F-4D97-AF65-F5344CB8AC3E}">
        <p14:creationId xmlns:p14="http://schemas.microsoft.com/office/powerpoint/2010/main" val="303290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9F49A-9140-1E48-A01F-36CFD0A79B79}" type="slidenum">
              <a:rPr lang="en-US" smtClean="0"/>
              <a:t>45</a:t>
            </a:fld>
            <a:endParaRPr lang="en-US"/>
          </a:p>
        </p:txBody>
      </p:sp>
    </p:spTree>
    <p:extLst>
      <p:ext uri="{BB962C8B-B14F-4D97-AF65-F5344CB8AC3E}">
        <p14:creationId xmlns:p14="http://schemas.microsoft.com/office/powerpoint/2010/main" val="19951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E028F4B-80D4-7A47-A51D-585BA7064062}" type="datetime1">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03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5C214D-D078-1945-AE3F-4EFE27A4FE43}" type="datetime1">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49550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F4EBD-645D-4843-8D82-099B3DE31F75}" type="datetime1">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75127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052BE1-2BFC-4B44-AA9B-5C97C52406AB}" type="datetime1">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17653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5B259F-3AE7-124F-AD08-E64CD7DDC74E}" type="datetime1">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74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591E94-7102-254F-B072-414E161F7469}" type="datetime1">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58577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D324E2-9440-E148-8E80-FDB9BD57DD5A}" type="datetime1">
              <a:rPr lang="en-US" smtClean="0"/>
              <a:t>9/23/20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91591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2BA9F2-19B7-C244-804E-BF92E5959F77}" type="datetime1">
              <a:rPr lang="en-US" smtClean="0"/>
              <a:t>9/23/20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810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40D48E-643D-7F47-9F2D-14FB41F8E70F}" type="datetime1">
              <a:rPr lang="en-US" smtClean="0"/>
              <a:t>9/23/20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490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D6D71C-F8DF-F24D-8DD6-F9C3D61ADED8}" type="datetime1">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57077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596387-1358-9744-90E7-6DF0F539E5C9}" type="datetime1">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21219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14472-5EDA-4D47-9204-53854CEF3108}" type="datetime1">
              <a:rPr lang="en-US" smtClean="0"/>
              <a:t>9/23/20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BF5F9-4D9A-9543-85E8-59158CD2B6EB}" type="slidenum">
              <a:rPr lang="en-US" smtClean="0"/>
              <a:t>‹#›</a:t>
            </a:fld>
            <a:endParaRPr lang="en-US"/>
          </a:p>
        </p:txBody>
      </p:sp>
    </p:spTree>
    <p:extLst>
      <p:ext uri="{BB962C8B-B14F-4D97-AF65-F5344CB8AC3E}">
        <p14:creationId xmlns:p14="http://schemas.microsoft.com/office/powerpoint/2010/main" val="9301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mnicoreagency.com/facebook-statistics/" TargetMode="External"/><Relationship Id="rId2" Type="http://schemas.openxmlformats.org/officeDocument/2006/relationships/image" Target="../media/image12.tiff"/><Relationship Id="rId1" Type="http://schemas.openxmlformats.org/officeDocument/2006/relationships/slideLayout" Target="../slideLayouts/slideLayout2.xml"/><Relationship Id="rId5" Type="http://schemas.openxmlformats.org/officeDocument/2006/relationships/hyperlink" Target="https://www.omnicoreagency.com/linkedin-statistics/" TargetMode="External"/><Relationship Id="rId4" Type="http://schemas.openxmlformats.org/officeDocument/2006/relationships/hyperlink" Target="https://www.omnicoreagency.com/twitter-statistic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kimgarst.com/what-do-people-love-to-share-on-social-media/"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orrata.com/the-rising-threat-of-social-media-phishing-attacks/" TargetMode="Externa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Suicide_of_Megan_Meie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www.consumerreports.org/cro/magazine/2012/06/facebook-your-privacy/index.htm" TargetMode="External"/><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huffingtonpost.com/2010/07/26/fired-over-facebook-posts_n_659170.html" TargetMode="External"/><Relationship Id="rId2" Type="http://schemas.openxmlformats.org/officeDocument/2006/relationships/hyperlink" Target="http://www.businessinsider.com/twitter-fired-2011-5?op=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hyperlink" Target="http://pleaserobme.com/"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www.ftc.gov/news-events/press-releases/2011/11/facebook-settles-ftc-charges-it-deceived-consumers-failing-kee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l.acm.org/citation.cfm?id=2470658"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blaseur.com/papers/wpes13-temporality.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25d2506sfb94s.cloudfront.net/r/54/YouGov_Omnibus_Social_Media_Regrets.xlsx"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huffingtonpost.com/entry/more-than-half-of-america_b_7872514"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huffingtonpost.com/entry/more-than-half-of-america_b_7872514"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identity.utexas.edu/everyone/how-to-manage-your-social-media-privacy-setting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templatelab.com/the-psychology-of-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nc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873" y="3835741"/>
            <a:ext cx="4563920" cy="2197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2769" y="4273761"/>
            <a:ext cx="4147751" cy="1508105"/>
          </a:xfrm>
          <a:prstGeom prst="rect">
            <a:avLst/>
          </a:prstGeom>
          <a:noFill/>
        </p:spPr>
        <p:txBody>
          <a:bodyPr wrap="square" rtlCol="0">
            <a:spAutoFit/>
          </a:bodyPr>
          <a:lstStyle/>
          <a:p>
            <a:r>
              <a:rPr lang="en-US" sz="4000" dirty="0">
                <a:latin typeface="Helvetica Neue" charset="0"/>
                <a:ea typeface="Helvetica Neue" charset="0"/>
                <a:cs typeface="Helvetica Neue" charset="0"/>
              </a:rPr>
              <a:t>Anupam Das</a:t>
            </a:r>
          </a:p>
          <a:p>
            <a:endParaRPr lang="en-US" sz="2000" dirty="0">
              <a:latin typeface="Helvetica Neue" charset="0"/>
              <a:ea typeface="Helvetica Neue" charset="0"/>
              <a:cs typeface="Helvetica Neue" charset="0"/>
            </a:endParaRPr>
          </a:p>
          <a:p>
            <a:r>
              <a:rPr lang="en-US" sz="3200" dirty="0">
                <a:latin typeface="Helvetica Neue" charset="0"/>
                <a:ea typeface="Helvetica Neue" charset="0"/>
                <a:cs typeface="Helvetica Neue" charset="0"/>
              </a:rPr>
              <a:t>Sept. 24, 2020</a:t>
            </a:r>
          </a:p>
        </p:txBody>
      </p:sp>
      <p:sp>
        <p:nvSpPr>
          <p:cNvPr id="2" name="Title 1">
            <a:extLst>
              <a:ext uri="{FF2B5EF4-FFF2-40B4-BE49-F238E27FC236}">
                <a16:creationId xmlns:a16="http://schemas.microsoft.com/office/drawing/2014/main" id="{44FF2E17-7224-A14F-BA10-1174024F44AD}"/>
              </a:ext>
            </a:extLst>
          </p:cNvPr>
          <p:cNvSpPr>
            <a:spLocks noGrp="1"/>
          </p:cNvSpPr>
          <p:nvPr>
            <p:ph type="ctrTitle"/>
          </p:nvPr>
        </p:nvSpPr>
        <p:spPr>
          <a:xfrm>
            <a:off x="-1" y="1122363"/>
            <a:ext cx="11981793" cy="2387600"/>
          </a:xfrm>
        </p:spPr>
        <p:txBody>
          <a:bodyPr>
            <a:noAutofit/>
          </a:bodyPr>
          <a:lstStyle/>
          <a:p>
            <a:r>
              <a:rPr lang="en-US" sz="4000" dirty="0">
                <a:solidFill>
                  <a:schemeClr val="tx1"/>
                </a:solidFill>
                <a:latin typeface="Helvetica Neue" charset="0"/>
                <a:ea typeface="Helvetica Neue" charset="0"/>
                <a:cs typeface="Helvetica Neue" charset="0"/>
              </a:rPr>
              <a:t>CSC 533: Privacy in the Digital Age (Fall 2020)</a:t>
            </a:r>
            <a:br>
              <a:rPr lang="en-US" sz="4400" dirty="0">
                <a:solidFill>
                  <a:schemeClr val="tx1"/>
                </a:solidFill>
                <a:latin typeface="Helvetica Neue" charset="0"/>
                <a:ea typeface="Helvetica Neue" charset="0"/>
                <a:cs typeface="Helvetica Neue" charset="0"/>
              </a:rPr>
            </a:br>
            <a:br>
              <a:rPr lang="en-US" sz="4400" dirty="0">
                <a:solidFill>
                  <a:schemeClr val="tx1"/>
                </a:solidFill>
                <a:latin typeface="Helvetica Neue" charset="0"/>
                <a:ea typeface="Helvetica Neue" charset="0"/>
                <a:cs typeface="Helvetica Neue" charset="0"/>
              </a:rPr>
            </a:br>
            <a:r>
              <a:rPr lang="en-US" sz="4400" dirty="0">
                <a:solidFill>
                  <a:schemeClr val="tx1"/>
                </a:solidFill>
                <a:latin typeface="Helvetica Neue" charset="0"/>
                <a:ea typeface="Helvetica Neue" charset="0"/>
                <a:cs typeface="Helvetica Neue" charset="0"/>
              </a:rPr>
              <a:t>Lecture 13: </a:t>
            </a:r>
            <a:r>
              <a:rPr lang="en-US" sz="4400" dirty="0">
                <a:solidFill>
                  <a:schemeClr val="tx1"/>
                </a:solidFill>
                <a:latin typeface="Arial" charset="0"/>
                <a:ea typeface="Arial" charset="0"/>
                <a:cs typeface="Arial" charset="0"/>
              </a:rPr>
              <a:t>Social networks and privacy</a:t>
            </a:r>
            <a:br>
              <a:rPr lang="en-US" sz="4400" dirty="0">
                <a:solidFill>
                  <a:schemeClr val="tx1"/>
                </a:solidFill>
                <a:latin typeface="Arial" charset="0"/>
                <a:ea typeface="Arial" charset="0"/>
                <a:cs typeface="Arial" charset="0"/>
              </a:rPr>
            </a:br>
            <a:endParaRPr lang="en-US" sz="4400" dirty="0">
              <a:solidFill>
                <a:schemeClr val="tx1"/>
              </a:solidFill>
            </a:endParaRPr>
          </a:p>
        </p:txBody>
      </p:sp>
    </p:spTree>
    <p:extLst>
      <p:ext uri="{BB962C8B-B14F-4D97-AF65-F5344CB8AC3E}">
        <p14:creationId xmlns:p14="http://schemas.microsoft.com/office/powerpoint/2010/main" val="81585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2870A972-0374-9D49-8BB8-88BA2295690D}"/>
              </a:ext>
            </a:extLst>
          </p:cNvPr>
          <p:cNvSpPr>
            <a:spLocks noGrp="1"/>
          </p:cNvSpPr>
          <p:nvPr>
            <p:ph type="title"/>
          </p:nvPr>
        </p:nvSpPr>
        <p:spPr>
          <a:xfrm>
            <a:off x="392723" y="130664"/>
            <a:ext cx="10515600" cy="1273087"/>
          </a:xfrm>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popularity</a:t>
            </a:r>
          </a:p>
        </p:txBody>
      </p:sp>
      <p:sp>
        <p:nvSpPr>
          <p:cNvPr id="29698" name="Content Placeholder 2">
            <a:extLst>
              <a:ext uri="{FF2B5EF4-FFF2-40B4-BE49-F238E27FC236}">
                <a16:creationId xmlns:a16="http://schemas.microsoft.com/office/drawing/2014/main" id="{B84C1D94-FCD6-0E41-9C29-648B63AE096B}"/>
              </a:ext>
            </a:extLst>
          </p:cNvPr>
          <p:cNvSpPr>
            <a:spLocks noGrp="1"/>
          </p:cNvSpPr>
          <p:nvPr>
            <p:ph idx="1"/>
          </p:nvPr>
        </p:nvSpPr>
        <p:spPr>
          <a:xfrm>
            <a:off x="392724" y="1271955"/>
            <a:ext cx="6781800" cy="4810125"/>
          </a:xfrm>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Over 2.4 billion Facebook users worldwide</a:t>
            </a:r>
          </a:p>
          <a:p>
            <a:pPr lvl="1"/>
            <a:r>
              <a:rPr lang="en-US" altLang="en-US" dirty="0">
                <a:latin typeface="Arial" panose="020B0604020202020204" pitchFamily="34" charset="0"/>
                <a:ea typeface="Times New Roman" panose="02020603050405020304" pitchFamily="18" charset="0"/>
                <a:cs typeface="Arial" panose="020B0604020202020204" pitchFamily="34" charset="0"/>
              </a:rPr>
              <a:t>Over 190 million in U.S.</a:t>
            </a:r>
          </a:p>
          <a:p>
            <a:pPr lvl="1"/>
            <a:r>
              <a:rPr lang="en-US" altLang="en-US" dirty="0">
                <a:latin typeface="Arial" panose="020B0604020202020204" pitchFamily="34" charset="0"/>
                <a:ea typeface="Times New Roman" panose="02020603050405020304" pitchFamily="18" charset="0"/>
                <a:cs typeface="Arial" panose="020B0604020202020204" pitchFamily="34" charset="0"/>
              </a:rPr>
              <a:t>Over </a:t>
            </a:r>
            <a:r>
              <a:rPr lang="en-US" dirty="0">
                <a:latin typeface="Arial" panose="020B0604020202020204" pitchFamily="34" charset="0"/>
                <a:cs typeface="Arial" panose="020B0604020202020204" pitchFamily="34" charset="0"/>
              </a:rPr>
              <a:t>2.2 billion</a:t>
            </a:r>
            <a:r>
              <a:rPr lang="en-US" dirty="0"/>
              <a:t> </a:t>
            </a:r>
            <a:r>
              <a:rPr lang="en-US" altLang="en-US" dirty="0">
                <a:latin typeface="Arial" panose="020B0604020202020204" pitchFamily="34" charset="0"/>
                <a:ea typeface="Times New Roman" panose="02020603050405020304" pitchFamily="18" charset="0"/>
                <a:cs typeface="Arial" panose="020B0604020202020204" pitchFamily="34" charset="0"/>
              </a:rPr>
              <a:t>access via mobile </a:t>
            </a:r>
          </a:p>
          <a:p>
            <a:pPr marL="457200" lvl="1" indent="0">
              <a:buNone/>
            </a:pPr>
            <a:endParaRPr lang="en-US" altLang="en-US" dirty="0">
              <a:latin typeface="Arial" panose="020B0604020202020204" pitchFamily="34" charset="0"/>
              <a:ea typeface="Times New Roman" panose="02020603050405020304" pitchFamily="18" charset="0"/>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Over 330 million Twitter users; over 500 million Tweets sent daily </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Over 630 million LinkedIn members</a:t>
            </a:r>
            <a:endParaRPr lang="en-US" alt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6" name="TextBox 5">
            <a:extLst>
              <a:ext uri="{FF2B5EF4-FFF2-40B4-BE49-F238E27FC236}">
                <a16:creationId xmlns:a16="http://schemas.microsoft.com/office/drawing/2014/main" id="{1A279EF7-78EB-B343-B5DC-5C426674497C}"/>
              </a:ext>
            </a:extLst>
          </p:cNvPr>
          <p:cNvSpPr txBox="1"/>
          <p:nvPr/>
        </p:nvSpPr>
        <p:spPr>
          <a:xfrm>
            <a:off x="7641510" y="1219085"/>
            <a:ext cx="385233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Which country has more FB users?</a:t>
            </a:r>
          </a:p>
        </p:txBody>
      </p:sp>
      <p:pic>
        <p:nvPicPr>
          <p:cNvPr id="2" name="Picture 1" descr="number of users per country">
            <a:extLst>
              <a:ext uri="{FF2B5EF4-FFF2-40B4-BE49-F238E27FC236}">
                <a16:creationId xmlns:a16="http://schemas.microsoft.com/office/drawing/2014/main" id="{08CF224B-5908-994B-86B9-49F9B62B8982}"/>
              </a:ext>
            </a:extLst>
          </p:cNvPr>
          <p:cNvPicPr>
            <a:picLocks noChangeAspect="1"/>
          </p:cNvPicPr>
          <p:nvPr/>
        </p:nvPicPr>
        <p:blipFill>
          <a:blip r:embed="rId2"/>
          <a:stretch>
            <a:fillRect/>
          </a:stretch>
        </p:blipFill>
        <p:spPr>
          <a:xfrm>
            <a:off x="7174524" y="1720607"/>
            <a:ext cx="4687749" cy="4097093"/>
          </a:xfrm>
          <a:prstGeom prst="rect">
            <a:avLst/>
          </a:prstGeom>
        </p:spPr>
      </p:pic>
      <p:sp>
        <p:nvSpPr>
          <p:cNvPr id="4" name="Rectangle 3">
            <a:extLst>
              <a:ext uri="{FF2B5EF4-FFF2-40B4-BE49-F238E27FC236}">
                <a16:creationId xmlns:a16="http://schemas.microsoft.com/office/drawing/2014/main" id="{37EF8C73-4173-BB4E-BB33-B9A5AD57780D}"/>
              </a:ext>
            </a:extLst>
          </p:cNvPr>
          <p:cNvSpPr/>
          <p:nvPr/>
        </p:nvSpPr>
        <p:spPr>
          <a:xfrm>
            <a:off x="392723" y="5712748"/>
            <a:ext cx="5345374" cy="369332"/>
          </a:xfrm>
          <a:prstGeom prst="rect">
            <a:avLst/>
          </a:prstGeom>
        </p:spPr>
        <p:txBody>
          <a:bodyPr wrap="none">
            <a:spAutoFit/>
          </a:bodyPr>
          <a:lstStyle/>
          <a:p>
            <a:r>
              <a:rPr lang="en-US" dirty="0">
                <a:hlinkClick r:id="rId3"/>
              </a:rPr>
              <a:t>https://www.omnicoreagency.com/facebook-statistics/</a:t>
            </a:r>
            <a:endParaRPr lang="en-US" dirty="0"/>
          </a:p>
        </p:txBody>
      </p:sp>
      <p:sp>
        <p:nvSpPr>
          <p:cNvPr id="3" name="Rectangle 2">
            <a:extLst>
              <a:ext uri="{FF2B5EF4-FFF2-40B4-BE49-F238E27FC236}">
                <a16:creationId xmlns:a16="http://schemas.microsoft.com/office/drawing/2014/main" id="{74FA10F3-6F6B-8942-9F30-52E272B6CD62}"/>
              </a:ext>
            </a:extLst>
          </p:cNvPr>
          <p:cNvSpPr/>
          <p:nvPr/>
        </p:nvSpPr>
        <p:spPr>
          <a:xfrm>
            <a:off x="392723" y="6082080"/>
            <a:ext cx="5126403" cy="369332"/>
          </a:xfrm>
          <a:prstGeom prst="rect">
            <a:avLst/>
          </a:prstGeom>
        </p:spPr>
        <p:txBody>
          <a:bodyPr wrap="none">
            <a:spAutoFit/>
          </a:bodyPr>
          <a:lstStyle/>
          <a:p>
            <a:r>
              <a:rPr lang="en-US" dirty="0">
                <a:hlinkClick r:id="rId4"/>
              </a:rPr>
              <a:t>https://www.omnicoreagency.com/twitter-statistics/</a:t>
            </a:r>
            <a:endParaRPr lang="en-US" dirty="0"/>
          </a:p>
        </p:txBody>
      </p:sp>
      <p:sp>
        <p:nvSpPr>
          <p:cNvPr id="5" name="Rectangle 4">
            <a:extLst>
              <a:ext uri="{FF2B5EF4-FFF2-40B4-BE49-F238E27FC236}">
                <a16:creationId xmlns:a16="http://schemas.microsoft.com/office/drawing/2014/main" id="{7EED19FD-555A-004C-9DA0-AFDF07456785}"/>
              </a:ext>
            </a:extLst>
          </p:cNvPr>
          <p:cNvSpPr/>
          <p:nvPr/>
        </p:nvSpPr>
        <p:spPr>
          <a:xfrm>
            <a:off x="392723" y="6436914"/>
            <a:ext cx="5230856" cy="369332"/>
          </a:xfrm>
          <a:prstGeom prst="rect">
            <a:avLst/>
          </a:prstGeom>
        </p:spPr>
        <p:txBody>
          <a:bodyPr wrap="none">
            <a:spAutoFit/>
          </a:bodyPr>
          <a:lstStyle/>
          <a:p>
            <a:r>
              <a:rPr lang="en-US" dirty="0">
                <a:hlinkClick r:id="rId5"/>
              </a:rPr>
              <a:t>https://www.omnicoreagency.com/linkedin-statistics/</a:t>
            </a:r>
            <a:endParaRPr lang="en-US" dirty="0"/>
          </a:p>
        </p:txBody>
      </p:sp>
      <p:sp>
        <p:nvSpPr>
          <p:cNvPr id="7" name="Slide Number Placeholder 6">
            <a:extLst>
              <a:ext uri="{FF2B5EF4-FFF2-40B4-BE49-F238E27FC236}">
                <a16:creationId xmlns:a16="http://schemas.microsoft.com/office/drawing/2014/main" id="{90B1D36F-5F87-024E-BE77-7E3D7541ED49}"/>
              </a:ext>
            </a:extLst>
          </p:cNvPr>
          <p:cNvSpPr>
            <a:spLocks noGrp="1"/>
          </p:cNvSpPr>
          <p:nvPr>
            <p:ph type="sldNum" sz="quarter" idx="12"/>
          </p:nvPr>
        </p:nvSpPr>
        <p:spPr/>
        <p:txBody>
          <a:bodyPr/>
          <a:lstStyle/>
          <a:p>
            <a:fld id="{3E5BF5F9-4D9A-9543-85E8-59158CD2B6EB}" type="slidenum">
              <a:rPr lang="en-US" smtClean="0"/>
              <a:t>10</a:t>
            </a:fld>
            <a:endParaRPr lang="en-US"/>
          </a:p>
        </p:txBody>
      </p:sp>
    </p:spTree>
    <p:extLst>
      <p:ext uri="{BB962C8B-B14F-4D97-AF65-F5344CB8AC3E}">
        <p14:creationId xmlns:p14="http://schemas.microsoft.com/office/powerpoint/2010/main" val="198887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7E1F-FA87-FA43-AD3A-D0FE4E46D19A}"/>
              </a:ext>
            </a:extLst>
          </p:cNvPr>
          <p:cNvSpPr>
            <a:spLocks noGrp="1"/>
          </p:cNvSpPr>
          <p:nvPr>
            <p:ph type="title"/>
          </p:nvPr>
        </p:nvSpPr>
        <p:spPr>
          <a:xfrm>
            <a:off x="419745" y="138113"/>
            <a:ext cx="10515600" cy="1325563"/>
          </a:xfrm>
        </p:spPr>
        <p:txBody>
          <a:bodyPr/>
          <a:lstStyle/>
          <a:p>
            <a:r>
              <a:rPr lang="en-US" dirty="0">
                <a:latin typeface="Arial" charset="0"/>
                <a:ea typeface="Arial" charset="0"/>
                <a:cs typeface="Arial" charset="0"/>
              </a:rPr>
              <a:t>How long do users spend on OSNs?</a:t>
            </a:r>
            <a:endParaRPr lang="en-US" dirty="0"/>
          </a:p>
        </p:txBody>
      </p:sp>
      <p:pic>
        <p:nvPicPr>
          <p:cNvPr id="20488" name="Picture 8" descr="number of hours spent on social media in different count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54" y="1286894"/>
            <a:ext cx="8559226" cy="5252018"/>
          </a:xfrm>
          <a:prstGeom prst="rect">
            <a:avLst/>
          </a:prstGeom>
          <a:noFill/>
          <a:extLst>
            <a:ext uri="{909E8E84-426E-40DD-AFC4-6F175D3DCCD1}">
              <a14:hiddenFill xmlns:a14="http://schemas.microsoft.com/office/drawing/2010/main">
                <a:solidFill>
                  <a:srgbClr val="FFFFFF"/>
                </a:solidFill>
              </a14:hiddenFill>
            </a:ext>
          </a:extLst>
        </p:spPr>
      </p:pic>
      <p:sp>
        <p:nvSpPr>
          <p:cNvPr id="7" name="Frame 6" descr="highlight"/>
          <p:cNvSpPr/>
          <p:nvPr/>
        </p:nvSpPr>
        <p:spPr>
          <a:xfrm>
            <a:off x="5181600" y="3760503"/>
            <a:ext cx="218090" cy="1545020"/>
          </a:xfrm>
          <a:prstGeom prst="fram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8869680" y="2036987"/>
            <a:ext cx="3449586" cy="1200329"/>
          </a:xfrm>
          <a:prstGeom prst="rect">
            <a:avLst/>
          </a:prstGeom>
          <a:noFill/>
        </p:spPr>
        <p:txBody>
          <a:bodyPr wrap="square" rtlCol="0">
            <a:spAutoFit/>
          </a:bodyPr>
          <a:lstStyle/>
          <a:p>
            <a:r>
              <a:rPr lang="en-US" sz="2400" dirty="0">
                <a:latin typeface="Arial" charset="0"/>
                <a:ea typeface="Arial" charset="0"/>
                <a:cs typeface="Arial" charset="0"/>
              </a:rPr>
              <a:t>In US daily on average people spend 2hr on social media</a:t>
            </a:r>
          </a:p>
        </p:txBody>
      </p:sp>
      <p:sp>
        <p:nvSpPr>
          <p:cNvPr id="4" name="Slide Number Placeholder 3"/>
          <p:cNvSpPr>
            <a:spLocks noGrp="1"/>
          </p:cNvSpPr>
          <p:nvPr>
            <p:ph type="sldNum" sz="quarter" idx="12"/>
          </p:nvPr>
        </p:nvSpPr>
        <p:spPr/>
        <p:txBody>
          <a:bodyPr/>
          <a:lstStyle/>
          <a:p>
            <a:fld id="{3E5BF5F9-4D9A-9543-85E8-59158CD2B6EB}" type="slidenum">
              <a:rPr lang="en-US" smtClean="0"/>
              <a:t>11</a:t>
            </a:fld>
            <a:endParaRPr lang="en-US"/>
          </a:p>
        </p:txBody>
      </p:sp>
    </p:spTree>
    <p:extLst>
      <p:ext uri="{BB962C8B-B14F-4D97-AF65-F5344CB8AC3E}">
        <p14:creationId xmlns:p14="http://schemas.microsoft.com/office/powerpoint/2010/main" val="198603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259A-AAA5-B146-AB32-9A5337A07C11}"/>
              </a:ext>
            </a:extLst>
          </p:cNvPr>
          <p:cNvSpPr>
            <a:spLocks noGrp="1"/>
          </p:cNvSpPr>
          <p:nvPr>
            <p:ph type="title"/>
          </p:nvPr>
        </p:nvSpPr>
        <p:spPr>
          <a:xfrm>
            <a:off x="488732" y="0"/>
            <a:ext cx="10515600" cy="1325563"/>
          </a:xfrm>
        </p:spPr>
        <p:txBody>
          <a:bodyPr/>
          <a:lstStyle/>
          <a:p>
            <a:r>
              <a:rPr lang="en-US" dirty="0">
                <a:latin typeface="Arial" charset="0"/>
                <a:ea typeface="Arial" charset="0"/>
                <a:cs typeface="Arial" charset="0"/>
              </a:rPr>
              <a:t>What content people share in ONSs?</a:t>
            </a:r>
            <a:endParaRPr lang="en-US" dirty="0"/>
          </a:p>
        </p:txBody>
      </p:sp>
      <p:pic>
        <p:nvPicPr>
          <p:cNvPr id="19458" name="Picture 2" descr="what People Like to Share on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32" y="1124586"/>
            <a:ext cx="3423213" cy="514195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most Popular Activitives on FB, Twitter and 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000" y="1137513"/>
            <a:ext cx="3345455" cy="5096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2" name="Picture 6" descr="most Popular Activitives on FB, Twitter and 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7180" y="1124586"/>
            <a:ext cx="3305856" cy="5161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677918" y="6356350"/>
            <a:ext cx="7759262" cy="369332"/>
          </a:xfrm>
          <a:prstGeom prst="rect">
            <a:avLst/>
          </a:prstGeom>
        </p:spPr>
        <p:txBody>
          <a:bodyPr wrap="square">
            <a:spAutoFit/>
          </a:bodyPr>
          <a:lstStyle/>
          <a:p>
            <a:r>
              <a:rPr lang="en-US" dirty="0">
                <a:hlinkClick r:id="rId5"/>
              </a:rPr>
              <a:t>https://kimgarst.com/what-do-people-love-to-share-on-social-media/</a:t>
            </a:r>
            <a:endParaRPr lang="en-US" dirty="0"/>
          </a:p>
        </p:txBody>
      </p:sp>
      <p:sp>
        <p:nvSpPr>
          <p:cNvPr id="4" name="Slide Number Placeholder 3"/>
          <p:cNvSpPr>
            <a:spLocks noGrp="1"/>
          </p:cNvSpPr>
          <p:nvPr>
            <p:ph type="sldNum" sz="quarter" idx="12"/>
          </p:nvPr>
        </p:nvSpPr>
        <p:spPr/>
        <p:txBody>
          <a:bodyPr/>
          <a:lstStyle/>
          <a:p>
            <a:fld id="{3E5BF5F9-4D9A-9543-85E8-59158CD2B6EB}" type="slidenum">
              <a:rPr lang="en-US" smtClean="0"/>
              <a:t>12</a:t>
            </a:fld>
            <a:endParaRPr lang="en-US"/>
          </a:p>
        </p:txBody>
      </p:sp>
    </p:spTree>
    <p:extLst>
      <p:ext uri="{BB962C8B-B14F-4D97-AF65-F5344CB8AC3E}">
        <p14:creationId xmlns:p14="http://schemas.microsoft.com/office/powerpoint/2010/main" val="2114666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A8E843-348C-8942-9BF2-A05DDB1C9BE4}"/>
              </a:ext>
            </a:extLst>
          </p:cNvPr>
          <p:cNvSpPr>
            <a:spLocks noGrp="1"/>
          </p:cNvSpPr>
          <p:nvPr>
            <p:ph type="title"/>
          </p:nvPr>
        </p:nvSpPr>
        <p:spPr>
          <a:xfrm>
            <a:off x="722575" y="0"/>
            <a:ext cx="10515600" cy="1325563"/>
          </a:xfrm>
        </p:spPr>
        <p:txBody>
          <a:bodyPr/>
          <a:lstStyle/>
          <a:p>
            <a:r>
              <a:rPr lang="en-US" dirty="0">
                <a:latin typeface="Arial" charset="0"/>
                <a:ea typeface="Arial" charset="0"/>
                <a:cs typeface="Arial" charset="0"/>
              </a:rPr>
              <a:t>ONSs have different properties</a:t>
            </a:r>
            <a:endParaRPr lang="en-US" dirty="0"/>
          </a:p>
        </p:txBody>
      </p:sp>
      <p:sp>
        <p:nvSpPr>
          <p:cNvPr id="2" name="Rectangle 1"/>
          <p:cNvSpPr/>
          <p:nvPr/>
        </p:nvSpPr>
        <p:spPr>
          <a:xfrm>
            <a:off x="606950" y="1230693"/>
            <a:ext cx="10746850" cy="5324535"/>
          </a:xfrm>
          <a:prstGeom prst="rect">
            <a:avLst/>
          </a:prstGeom>
        </p:spPr>
        <p:txBody>
          <a:bodyPr wrap="square">
            <a:spAutoFit/>
          </a:bodyPr>
          <a:lstStyle/>
          <a:p>
            <a:pPr marL="285750" indent="-285750">
              <a:buFont typeface="Arial" charset="0"/>
              <a:buChar char="•"/>
            </a:pPr>
            <a:r>
              <a:rPr lang="en-US" sz="3200" dirty="0">
                <a:latin typeface="Arial" charset="0"/>
                <a:ea typeface="Arial" charset="0"/>
                <a:cs typeface="Arial" charset="0"/>
              </a:rPr>
              <a:t>Many different sites: Facebook, Twitter, Reddit, Snapchat, Instagram, </a:t>
            </a:r>
            <a:r>
              <a:rPr lang="en-US" sz="3200" dirty="0" err="1">
                <a:latin typeface="Arial" charset="0"/>
                <a:ea typeface="Arial" charset="0"/>
                <a:cs typeface="Arial" charset="0"/>
              </a:rPr>
              <a:t>Linkedin</a:t>
            </a:r>
            <a:r>
              <a:rPr lang="en-US" sz="3200" dirty="0">
                <a:latin typeface="Arial" charset="0"/>
                <a:ea typeface="Arial" charset="0"/>
                <a:cs typeface="Arial" charset="0"/>
              </a:rPr>
              <a:t>, etc. </a:t>
            </a:r>
          </a:p>
          <a:p>
            <a:pPr marL="285750" indent="-285750">
              <a:buFont typeface="Arial" charset="0"/>
              <a:buChar char="•"/>
            </a:pPr>
            <a:endParaRPr lang="en-US" sz="3200" dirty="0">
              <a:latin typeface="Arial" charset="0"/>
              <a:ea typeface="Arial" charset="0"/>
              <a:cs typeface="Arial" charset="0"/>
            </a:endParaRPr>
          </a:p>
          <a:p>
            <a:pPr marL="285750" indent="-285750">
              <a:buFont typeface="Arial" charset="0"/>
              <a:buChar char="•"/>
            </a:pPr>
            <a:r>
              <a:rPr lang="en-US" sz="3200" dirty="0">
                <a:latin typeface="Arial" charset="0"/>
                <a:ea typeface="Arial" charset="0"/>
                <a:cs typeface="Arial" charset="0"/>
              </a:rPr>
              <a:t>Varied functionalities, focuses, norms, etc. </a:t>
            </a:r>
          </a:p>
          <a:p>
            <a:pPr marL="285750" indent="-285750">
              <a:buFont typeface="Arial" charset="0"/>
              <a:buChar char="•"/>
            </a:pPr>
            <a:endParaRPr lang="en-US" sz="3200" dirty="0">
              <a:latin typeface="Arial" charset="0"/>
              <a:ea typeface="Arial" charset="0"/>
              <a:cs typeface="Arial" charset="0"/>
            </a:endParaRPr>
          </a:p>
          <a:p>
            <a:pPr marL="285750" indent="-285750">
              <a:buFont typeface="Arial" charset="0"/>
              <a:buChar char="•"/>
            </a:pPr>
            <a:r>
              <a:rPr lang="en-US" sz="3200" dirty="0">
                <a:latin typeface="Arial" charset="0"/>
                <a:ea typeface="Arial" charset="0"/>
                <a:cs typeface="Arial" charset="0"/>
              </a:rPr>
              <a:t>Different types of users </a:t>
            </a:r>
          </a:p>
          <a:p>
            <a:pPr marL="285750" indent="-285750">
              <a:buFont typeface="Arial" charset="0"/>
              <a:buChar char="•"/>
            </a:pPr>
            <a:endParaRPr lang="en-US" sz="3200" dirty="0">
              <a:latin typeface="Arial" charset="0"/>
              <a:ea typeface="Arial" charset="0"/>
              <a:cs typeface="Arial" charset="0"/>
            </a:endParaRPr>
          </a:p>
          <a:p>
            <a:pPr marL="457200" indent="-457200">
              <a:buFont typeface="Arial" panose="020B0604020202020204" pitchFamily="34" charset="0"/>
              <a:buChar char="•"/>
            </a:pPr>
            <a:r>
              <a:rPr lang="en-US" sz="3200" dirty="0">
                <a:latin typeface="Arial" charset="0"/>
                <a:ea typeface="Arial" charset="0"/>
                <a:cs typeface="Arial" charset="0"/>
              </a:rPr>
              <a:t>Enable communication between people </a:t>
            </a:r>
          </a:p>
          <a:p>
            <a:pPr marL="914400" lvl="1" indent="-457200">
              <a:buFont typeface="Arial" charset="0"/>
              <a:buChar char="•"/>
            </a:pPr>
            <a:r>
              <a:rPr lang="en-US" sz="2800" dirty="0">
                <a:latin typeface="Arial" charset="0"/>
                <a:ea typeface="Arial" charset="0"/>
                <a:cs typeface="Arial" charset="0"/>
              </a:rPr>
              <a:t>Two-way? Multi-user threads? Group messaging? </a:t>
            </a:r>
          </a:p>
          <a:p>
            <a:pPr marL="914400" lvl="1" indent="-457200">
              <a:buFont typeface="Arial" charset="0"/>
              <a:buChar char="•"/>
            </a:pPr>
            <a:r>
              <a:rPr lang="en-US" sz="2800" dirty="0">
                <a:latin typeface="Arial" charset="0"/>
                <a:ea typeface="Arial" charset="0"/>
                <a:cs typeface="Arial" charset="0"/>
              </a:rPr>
              <a:t>Broadcast or private? </a:t>
            </a:r>
          </a:p>
          <a:p>
            <a:pPr marL="914400" lvl="1" indent="-457200">
              <a:buFont typeface="Arial" charset="0"/>
              <a:buChar char="•"/>
            </a:pPr>
            <a:r>
              <a:rPr lang="en-US" sz="2800" dirty="0">
                <a:latin typeface="Arial" charset="0"/>
                <a:ea typeface="Arial" charset="0"/>
                <a:cs typeface="Arial" charset="0"/>
              </a:rPr>
              <a:t>Anonymous, pseudonymous, or named?</a:t>
            </a:r>
          </a:p>
        </p:txBody>
      </p:sp>
      <p:sp>
        <p:nvSpPr>
          <p:cNvPr id="3" name="Slide Number Placeholder 2"/>
          <p:cNvSpPr>
            <a:spLocks noGrp="1"/>
          </p:cNvSpPr>
          <p:nvPr>
            <p:ph type="sldNum" sz="quarter" idx="12"/>
          </p:nvPr>
        </p:nvSpPr>
        <p:spPr/>
        <p:txBody>
          <a:bodyPr/>
          <a:lstStyle/>
          <a:p>
            <a:fld id="{3E5BF5F9-4D9A-9543-85E8-59158CD2B6EB}" type="slidenum">
              <a:rPr lang="en-US" smtClean="0"/>
              <a:t>13</a:t>
            </a:fld>
            <a:endParaRPr lang="en-US"/>
          </a:p>
        </p:txBody>
      </p:sp>
    </p:spTree>
    <p:extLst>
      <p:ext uri="{BB962C8B-B14F-4D97-AF65-F5344CB8AC3E}">
        <p14:creationId xmlns:p14="http://schemas.microsoft.com/office/powerpoint/2010/main" val="1092960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6FCA0DB6-943B-9F46-9AC4-9333DE00135D}"/>
              </a:ext>
            </a:extLst>
          </p:cNvPr>
          <p:cNvSpPr>
            <a:spLocks noGrp="1"/>
          </p:cNvSpPr>
          <p:nvPr>
            <p:ph type="title"/>
          </p:nvPr>
        </p:nvSpPr>
        <p:spPr>
          <a:xfrm>
            <a:off x="345831" y="130664"/>
            <a:ext cx="10515600" cy="1325563"/>
          </a:xfrm>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Benefits of OSN communication</a:t>
            </a:r>
          </a:p>
        </p:txBody>
      </p:sp>
      <p:sp>
        <p:nvSpPr>
          <p:cNvPr id="3" name="Content Placeholder 2">
            <a:extLst>
              <a:ext uri="{FF2B5EF4-FFF2-40B4-BE49-F238E27FC236}">
                <a16:creationId xmlns:a16="http://schemas.microsoft.com/office/drawing/2014/main" id="{BE36D17F-20EF-1740-BFA0-5850DC215BC4}"/>
              </a:ext>
            </a:extLst>
          </p:cNvPr>
          <p:cNvSpPr>
            <a:spLocks noGrp="1"/>
          </p:cNvSpPr>
          <p:nvPr>
            <p:ph idx="1"/>
          </p:nvPr>
        </p:nvSpPr>
        <p:spPr>
          <a:xfrm>
            <a:off x="592015" y="1456228"/>
            <a:ext cx="11084170" cy="4944572"/>
          </a:xfrm>
        </p:spPr>
        <p:txBody>
          <a:bodyPr>
            <a:normAutofit lnSpcReduction="10000"/>
          </a:bodyPr>
          <a:lstStyle/>
          <a:p>
            <a:pPr>
              <a:lnSpc>
                <a:spcPct val="8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Vast majority of college students use OSNs</a:t>
            </a:r>
          </a:p>
          <a:p>
            <a:pPr lvl="1">
              <a:lnSpc>
                <a:spcPct val="8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Organizations want to market products, services, etc. to this demographic</a:t>
            </a:r>
          </a:p>
          <a:p>
            <a:pPr lvl="1">
              <a:lnSpc>
                <a:spcPct val="8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OSNs can help them reach these potential buyers</a:t>
            </a:r>
          </a:p>
          <a:p>
            <a:pPr lvl="1">
              <a:lnSpc>
                <a:spcPct val="80000"/>
              </a:lnSpc>
            </a:pPr>
            <a:endParaRPr lang="en-US" altLang="en-US" sz="2600" dirty="0">
              <a:latin typeface="Arial" panose="020B0604020202020204" pitchFamily="34" charset="0"/>
              <a:ea typeface="Times New Roman" panose="02020603050405020304" pitchFamily="18" charset="0"/>
              <a:cs typeface="Arial" panose="020B0604020202020204" pitchFamily="34" charset="0"/>
            </a:endParaRPr>
          </a:p>
          <a:p>
            <a:pPr>
              <a:lnSpc>
                <a:spcPct val="8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OSNs provide communal forum for expression (self, group, mass), collaboration, etc.</a:t>
            </a:r>
          </a:p>
          <a:p>
            <a:pPr lvl="1">
              <a:lnSpc>
                <a:spcPct val="8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Connect with old friends, find new friends and connect</a:t>
            </a:r>
          </a:p>
          <a:p>
            <a:pPr lvl="1">
              <a:lnSpc>
                <a:spcPct val="8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Play games with friends, e.g., Mafia Wars, </a:t>
            </a:r>
            <a:r>
              <a:rPr lang="en-US" altLang="en-US" sz="2600" dirty="0" err="1">
                <a:latin typeface="Arial" panose="020B0604020202020204" pitchFamily="34" charset="0"/>
                <a:ea typeface="Times New Roman" panose="02020603050405020304" pitchFamily="18" charset="0"/>
                <a:cs typeface="Arial" panose="020B0604020202020204" pitchFamily="34" charset="0"/>
              </a:rPr>
              <a:t>Scrabulous</a:t>
            </a:r>
            <a:endParaRPr lang="en-US" altLang="en-US" sz="2600" dirty="0">
              <a:latin typeface="Arial" panose="020B0604020202020204" pitchFamily="34" charset="0"/>
              <a:ea typeface="Times New Roman" panose="02020603050405020304" pitchFamily="18" charset="0"/>
              <a:cs typeface="Arial" panose="020B0604020202020204" pitchFamily="34" charset="0"/>
            </a:endParaRPr>
          </a:p>
          <a:p>
            <a:pPr lvl="1">
              <a:lnSpc>
                <a:spcPct val="8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Commerce in “virtual items”</a:t>
            </a:r>
          </a:p>
          <a:p>
            <a:pPr lvl="1">
              <a:lnSpc>
                <a:spcPct val="80000"/>
              </a:lnSpc>
            </a:pPr>
            <a:endParaRPr lang="en-US" altLang="en-US" sz="2600" dirty="0">
              <a:latin typeface="Arial" panose="020B0604020202020204" pitchFamily="34" charset="0"/>
              <a:ea typeface="Times New Roman" panose="02020603050405020304" pitchFamily="18" charset="0"/>
              <a:cs typeface="Arial" panose="020B0604020202020204" pitchFamily="34" charset="0"/>
            </a:endParaRPr>
          </a:p>
          <a:p>
            <a:pPr>
              <a:lnSpc>
                <a:spcPct val="80000"/>
              </a:lnSpc>
            </a:pPr>
            <a:r>
              <a:rPr lang="en-US" altLang="en-US" sz="30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But using OSNs poses security and privacy issues for organizations as well as individuals</a:t>
            </a:r>
          </a:p>
          <a:p>
            <a:pPr lvl="1">
              <a:lnSpc>
                <a:spcPct val="80000"/>
              </a:lnSpc>
            </a:pPr>
            <a:endParaRPr lang="en-US" altLang="en-US" sz="2600" dirty="0">
              <a:latin typeface="Arial" panose="020B0604020202020204" pitchFamily="34" charset="0"/>
              <a:ea typeface="Times New Roman" panose="02020603050405020304" pitchFamily="18" charset="0"/>
              <a:cs typeface="Arial" panose="020B0604020202020204" pitchFamily="34" charset="0"/>
            </a:endParaRPr>
          </a:p>
        </p:txBody>
      </p:sp>
      <p:sp>
        <p:nvSpPr>
          <p:cNvPr id="2" name="Slide Number Placeholder 1">
            <a:extLst>
              <a:ext uri="{FF2B5EF4-FFF2-40B4-BE49-F238E27FC236}">
                <a16:creationId xmlns:a16="http://schemas.microsoft.com/office/drawing/2014/main" id="{07FC99E0-2340-6C4E-A536-215EE13FB00C}"/>
              </a:ext>
            </a:extLst>
          </p:cNvPr>
          <p:cNvSpPr>
            <a:spLocks noGrp="1"/>
          </p:cNvSpPr>
          <p:nvPr>
            <p:ph type="sldNum" sz="quarter" idx="12"/>
          </p:nvPr>
        </p:nvSpPr>
        <p:spPr/>
        <p:txBody>
          <a:bodyPr/>
          <a:lstStyle/>
          <a:p>
            <a:fld id="{3E5BF5F9-4D9A-9543-85E8-59158CD2B6EB}" type="slidenum">
              <a:rPr lang="en-US" smtClean="0"/>
              <a:t>14</a:t>
            </a:fld>
            <a:endParaRPr lang="en-US"/>
          </a:p>
        </p:txBody>
      </p:sp>
    </p:spTree>
    <p:extLst>
      <p:ext uri="{BB962C8B-B14F-4D97-AF65-F5344CB8AC3E}">
        <p14:creationId xmlns:p14="http://schemas.microsoft.com/office/powerpoint/2010/main" val="702009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58AB-79FA-754E-BABC-E2E7AE978C80}"/>
              </a:ext>
            </a:extLst>
          </p:cNvPr>
          <p:cNvSpPr>
            <a:spLocks noGrp="1"/>
          </p:cNvSpPr>
          <p:nvPr>
            <p:ph type="title"/>
          </p:nvPr>
        </p:nvSpPr>
        <p:spPr>
          <a:xfrm>
            <a:off x="838200" y="3650766"/>
            <a:ext cx="10515600" cy="1325563"/>
          </a:xfrm>
        </p:spPr>
        <p:txBody>
          <a:bodyPr/>
          <a:lstStyle/>
          <a:p>
            <a:r>
              <a:rPr lang="en-US" dirty="0">
                <a:latin typeface="Arial" charset="0"/>
                <a:ea typeface="Arial" charset="0"/>
                <a:cs typeface="Arial" charset="0"/>
              </a:rPr>
              <a:t>Common Privacy Issues with OSNs</a:t>
            </a: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15</a:t>
            </a:fld>
            <a:endParaRPr lang="en-US"/>
          </a:p>
        </p:txBody>
      </p:sp>
    </p:spTree>
    <p:extLst>
      <p:ext uri="{BB962C8B-B14F-4D97-AF65-F5344CB8AC3E}">
        <p14:creationId xmlns:p14="http://schemas.microsoft.com/office/powerpoint/2010/main" val="1183368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FF7E3320-A58E-DE49-AF50-C3D1C22EB227}"/>
              </a:ext>
            </a:extLst>
          </p:cNvPr>
          <p:cNvSpPr>
            <a:spLocks noGrp="1"/>
          </p:cNvSpPr>
          <p:nvPr>
            <p:ph type="title"/>
          </p:nvPr>
        </p:nvSpPr>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Privacy Risks</a:t>
            </a:r>
          </a:p>
        </p:txBody>
      </p:sp>
      <p:sp>
        <p:nvSpPr>
          <p:cNvPr id="3" name="Content Placeholder 2">
            <a:extLst>
              <a:ext uri="{FF2B5EF4-FFF2-40B4-BE49-F238E27FC236}">
                <a16:creationId xmlns:a16="http://schemas.microsoft.com/office/drawing/2014/main" id="{73681F31-E251-5845-9D89-92468912E5B4}"/>
              </a:ext>
            </a:extLst>
          </p:cNvPr>
          <p:cNvSpPr>
            <a:spLocks noGrp="1"/>
          </p:cNvSpPr>
          <p:nvPr>
            <p:ph idx="1"/>
          </p:nvPr>
        </p:nvSpPr>
        <p:spPr/>
        <p:txBody>
          <a:bodyPr>
            <a:normAutofit lnSpcReduction="10000"/>
          </a:bodyPr>
          <a:lstStyle/>
          <a:p>
            <a:pPr>
              <a:lnSpc>
                <a:spcPct val="9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Phishing attacks</a:t>
            </a:r>
          </a:p>
          <a:p>
            <a:pPr>
              <a:lnSpc>
                <a:spcPct val="9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Cyber harassment, stalking, etc.</a:t>
            </a:r>
          </a:p>
          <a:p>
            <a:pPr>
              <a:lnSpc>
                <a:spcPct val="9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Information “shelf life” in cyberspace</a:t>
            </a:r>
          </a:p>
          <a:p>
            <a:pPr>
              <a:lnSpc>
                <a:spcPct val="9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Privacy issues:</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Information about person posted by him/herself, others</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Information about people collected by OSNs</a:t>
            </a:r>
          </a:p>
          <a:p>
            <a:pPr>
              <a:lnSpc>
                <a:spcPct val="9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Information posted on OSNs impacts unemployment, insurance, etc.</a:t>
            </a:r>
          </a:p>
          <a:p>
            <a:pPr>
              <a:lnSpc>
                <a:spcPct val="9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Organizations’ concerns: brand name, laws, regulations</a:t>
            </a:r>
          </a:p>
          <a:p>
            <a:pPr lvl="1">
              <a:lnSpc>
                <a:spcPct val="90000"/>
              </a:lnSpc>
            </a:pPr>
            <a:endParaRPr lang="en-US" altLang="en-US" sz="2600" dirty="0">
              <a:latin typeface="Arial" panose="020B0604020202020204" pitchFamily="34" charset="0"/>
              <a:ea typeface="Times New Roman" panose="02020603050405020304" pitchFamily="18" charset="0"/>
              <a:cs typeface="Arial" panose="020B0604020202020204" pitchFamily="34" charset="0"/>
            </a:endParaRPr>
          </a:p>
          <a:p>
            <a:pPr>
              <a:lnSpc>
                <a:spcPct val="90000"/>
              </a:lnSpc>
            </a:pPr>
            <a:endParaRPr lang="en-US" altLang="en-US" sz="30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 name="Slide Number Placeholder 1">
            <a:extLst>
              <a:ext uri="{FF2B5EF4-FFF2-40B4-BE49-F238E27FC236}">
                <a16:creationId xmlns:a16="http://schemas.microsoft.com/office/drawing/2014/main" id="{D157EBA8-346E-144A-A076-B585E7B9FAE6}"/>
              </a:ext>
            </a:extLst>
          </p:cNvPr>
          <p:cNvSpPr>
            <a:spLocks noGrp="1"/>
          </p:cNvSpPr>
          <p:nvPr>
            <p:ph type="sldNum" sz="quarter" idx="12"/>
          </p:nvPr>
        </p:nvSpPr>
        <p:spPr/>
        <p:txBody>
          <a:bodyPr/>
          <a:lstStyle/>
          <a:p>
            <a:fld id="{3E5BF5F9-4D9A-9543-85E8-59158CD2B6EB}" type="slidenum">
              <a:rPr lang="en-US" smtClean="0"/>
              <a:t>16</a:t>
            </a:fld>
            <a:endParaRPr lang="en-US"/>
          </a:p>
        </p:txBody>
      </p:sp>
    </p:spTree>
    <p:extLst>
      <p:ext uri="{BB962C8B-B14F-4D97-AF65-F5344CB8AC3E}">
        <p14:creationId xmlns:p14="http://schemas.microsoft.com/office/powerpoint/2010/main" val="2819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4">
            <a:extLst>
              <a:ext uri="{FF2B5EF4-FFF2-40B4-BE49-F238E27FC236}">
                <a16:creationId xmlns:a16="http://schemas.microsoft.com/office/drawing/2014/main" id="{4A22A520-0F6D-F543-9765-7E373C0B2164}"/>
              </a:ext>
            </a:extLst>
          </p:cNvPr>
          <p:cNvSpPr>
            <a:spLocks noGrp="1"/>
          </p:cNvSpPr>
          <p:nvPr>
            <p:ph type="title"/>
          </p:nvPr>
        </p:nvSpPr>
        <p:spPr>
          <a:xfrm>
            <a:off x="603739" y="212725"/>
            <a:ext cx="10515600" cy="1325563"/>
          </a:xfrm>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phishing attacks</a:t>
            </a:r>
          </a:p>
        </p:txBody>
      </p:sp>
      <p:pic>
        <p:nvPicPr>
          <p:cNvPr id="2" name="Picture 1" descr="tweet">
            <a:extLst>
              <a:ext uri="{FF2B5EF4-FFF2-40B4-BE49-F238E27FC236}">
                <a16:creationId xmlns:a16="http://schemas.microsoft.com/office/drawing/2014/main" id="{C262CC22-8EEF-874B-BD2F-D33AAD21DF90}"/>
              </a:ext>
            </a:extLst>
          </p:cNvPr>
          <p:cNvPicPr>
            <a:picLocks noChangeAspect="1"/>
          </p:cNvPicPr>
          <p:nvPr/>
        </p:nvPicPr>
        <p:blipFill>
          <a:blip r:embed="rId3"/>
          <a:stretch>
            <a:fillRect/>
          </a:stretch>
        </p:blipFill>
        <p:spPr>
          <a:xfrm>
            <a:off x="230284" y="1284389"/>
            <a:ext cx="5929216" cy="3330243"/>
          </a:xfrm>
          <a:prstGeom prst="rect">
            <a:avLst/>
          </a:prstGeom>
        </p:spPr>
      </p:pic>
      <p:pic>
        <p:nvPicPr>
          <p:cNvPr id="4" name="Picture 3" descr="phishing example">
            <a:extLst>
              <a:ext uri="{FF2B5EF4-FFF2-40B4-BE49-F238E27FC236}">
                <a16:creationId xmlns:a16="http://schemas.microsoft.com/office/drawing/2014/main" id="{766BFEF2-667E-A040-A403-520A3445134A}"/>
              </a:ext>
            </a:extLst>
          </p:cNvPr>
          <p:cNvPicPr>
            <a:picLocks noChangeAspect="1"/>
          </p:cNvPicPr>
          <p:nvPr/>
        </p:nvPicPr>
        <p:blipFill>
          <a:blip r:embed="rId4"/>
          <a:stretch>
            <a:fillRect/>
          </a:stretch>
        </p:blipFill>
        <p:spPr>
          <a:xfrm>
            <a:off x="424090" y="1316772"/>
            <a:ext cx="10223967" cy="2982891"/>
          </a:xfrm>
          <a:prstGeom prst="rect">
            <a:avLst/>
          </a:prstGeom>
        </p:spPr>
      </p:pic>
      <p:sp>
        <p:nvSpPr>
          <p:cNvPr id="6" name="Rectangle 5" descr="highlight">
            <a:extLst>
              <a:ext uri="{FF2B5EF4-FFF2-40B4-BE49-F238E27FC236}">
                <a16:creationId xmlns:a16="http://schemas.microsoft.com/office/drawing/2014/main" id="{44EF8CA8-1AE7-6C47-AA73-301031F043A5}"/>
              </a:ext>
            </a:extLst>
          </p:cNvPr>
          <p:cNvSpPr/>
          <p:nvPr/>
        </p:nvSpPr>
        <p:spPr>
          <a:xfrm>
            <a:off x="743919" y="3459997"/>
            <a:ext cx="3858561" cy="459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6691F7-1B65-A649-B30E-2089486DFC55}"/>
              </a:ext>
            </a:extLst>
          </p:cNvPr>
          <p:cNvSpPr/>
          <p:nvPr/>
        </p:nvSpPr>
        <p:spPr>
          <a:xfrm>
            <a:off x="304800" y="4938644"/>
            <a:ext cx="6096000" cy="1200329"/>
          </a:xfrm>
          <a:prstGeom prst="rect">
            <a:avLst/>
          </a:prstGeom>
        </p:spPr>
        <p:txBody>
          <a:bodyPr>
            <a:spAutoFit/>
          </a:bodyPr>
          <a:lstStyle/>
          <a:p>
            <a:r>
              <a:rPr lang="en-US" dirty="0">
                <a:latin typeface="Arial" panose="020B0604020202020204" pitchFamily="34" charset="0"/>
                <a:cs typeface="Arial" panose="020B0604020202020204" pitchFamily="34" charset="0"/>
              </a:rPr>
              <a:t>Directs users to a legitimate looking website where instead of claiming the new shoes, inputting their credit card information signs them up for a $49.99 monthly subscription service</a:t>
            </a:r>
            <a:r>
              <a:rPr lang="en-US" dirty="0">
                <a:solidFill>
                  <a:srgbClr val="6C6C6C"/>
                </a:solidFill>
                <a:latin typeface="Roboto Slab"/>
              </a:rPr>
              <a:t>.</a:t>
            </a:r>
            <a:endParaRPr lang="en-US" dirty="0"/>
          </a:p>
        </p:txBody>
      </p:sp>
      <p:sp>
        <p:nvSpPr>
          <p:cNvPr id="11" name="Rectangle 10">
            <a:extLst>
              <a:ext uri="{FF2B5EF4-FFF2-40B4-BE49-F238E27FC236}">
                <a16:creationId xmlns:a16="http://schemas.microsoft.com/office/drawing/2014/main" id="{C6DD928E-0BBA-354B-9BD3-AE3B61EEBF02}"/>
              </a:ext>
            </a:extLst>
          </p:cNvPr>
          <p:cNvSpPr/>
          <p:nvPr/>
        </p:nvSpPr>
        <p:spPr>
          <a:xfrm>
            <a:off x="6159500" y="4220534"/>
            <a:ext cx="5249689" cy="954107"/>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How many suspicious accounts in Facebook and Twitter?</a:t>
            </a:r>
          </a:p>
        </p:txBody>
      </p:sp>
      <p:sp>
        <p:nvSpPr>
          <p:cNvPr id="8" name="Rectangle 7">
            <a:extLst>
              <a:ext uri="{FF2B5EF4-FFF2-40B4-BE49-F238E27FC236}">
                <a16:creationId xmlns:a16="http://schemas.microsoft.com/office/drawing/2014/main" id="{4662BC9A-D01C-AE4D-9A14-1AA41B9BFC9A}"/>
              </a:ext>
            </a:extLst>
          </p:cNvPr>
          <p:cNvSpPr/>
          <p:nvPr/>
        </p:nvSpPr>
        <p:spPr>
          <a:xfrm>
            <a:off x="6016479" y="5054166"/>
            <a:ext cx="6175521" cy="132343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In 2017 </a:t>
            </a:r>
          </a:p>
          <a:p>
            <a:pPr marL="285750" indent="-285750">
              <a:buFont typeface="Arial" panose="020B0604020202020204" pitchFamily="34" charset="0"/>
              <a:buChar char="•"/>
            </a:pPr>
            <a:r>
              <a:rPr lang="en-US" sz="2000" dirty="0">
                <a:solidFill>
                  <a:srgbClr val="FF0000"/>
                </a:solidFill>
                <a:latin typeface="Arial" panose="020B0604020202020204" pitchFamily="34" charset="0"/>
                <a:cs typeface="Arial" panose="020B0604020202020204" pitchFamily="34" charset="0"/>
              </a:rPr>
              <a:t>Facebook 270 million accounts were illegitimate </a:t>
            </a:r>
          </a:p>
          <a:p>
            <a:pPr marL="285750" indent="-285750">
              <a:buFont typeface="Arial" panose="020B0604020202020204" pitchFamily="34" charset="0"/>
              <a:buChar char="•"/>
            </a:pPr>
            <a:r>
              <a:rPr lang="en-US" sz="2000" dirty="0">
                <a:solidFill>
                  <a:srgbClr val="FF0000"/>
                </a:solidFill>
                <a:latin typeface="Arial" panose="020B0604020202020204" pitchFamily="34" charset="0"/>
                <a:cs typeface="Arial" panose="020B0604020202020204" pitchFamily="34" charset="0"/>
              </a:rPr>
              <a:t>Twitter identified over 70 million suspicious accounts</a:t>
            </a:r>
          </a:p>
        </p:txBody>
      </p:sp>
      <p:sp>
        <p:nvSpPr>
          <p:cNvPr id="7" name="Rectangle 6">
            <a:extLst>
              <a:ext uri="{FF2B5EF4-FFF2-40B4-BE49-F238E27FC236}">
                <a16:creationId xmlns:a16="http://schemas.microsoft.com/office/drawing/2014/main" id="{982BBE4B-B6C8-F94A-987D-54EEE16D3744}"/>
              </a:ext>
            </a:extLst>
          </p:cNvPr>
          <p:cNvSpPr/>
          <p:nvPr/>
        </p:nvSpPr>
        <p:spPr>
          <a:xfrm>
            <a:off x="304800" y="6364851"/>
            <a:ext cx="7408985" cy="369332"/>
          </a:xfrm>
          <a:prstGeom prst="rect">
            <a:avLst/>
          </a:prstGeom>
        </p:spPr>
        <p:txBody>
          <a:bodyPr wrap="square">
            <a:spAutoFit/>
          </a:bodyPr>
          <a:lstStyle/>
          <a:p>
            <a:r>
              <a:rPr lang="en-US" dirty="0">
                <a:hlinkClick r:id="rId5"/>
              </a:rPr>
              <a:t>https://corrata.com/the-rising-threat-of-social-media-phishing-attacks/</a:t>
            </a:r>
            <a:endParaRPr lang="en-US" dirty="0"/>
          </a:p>
        </p:txBody>
      </p:sp>
      <p:sp>
        <p:nvSpPr>
          <p:cNvPr id="10" name="Slide Number Placeholder 9">
            <a:extLst>
              <a:ext uri="{FF2B5EF4-FFF2-40B4-BE49-F238E27FC236}">
                <a16:creationId xmlns:a16="http://schemas.microsoft.com/office/drawing/2014/main" id="{127751A5-B738-504C-8FEF-636E927148DA}"/>
              </a:ext>
            </a:extLst>
          </p:cNvPr>
          <p:cNvSpPr>
            <a:spLocks noGrp="1"/>
          </p:cNvSpPr>
          <p:nvPr>
            <p:ph type="sldNum" sz="quarter" idx="12"/>
          </p:nvPr>
        </p:nvSpPr>
        <p:spPr/>
        <p:txBody>
          <a:bodyPr/>
          <a:lstStyle/>
          <a:p>
            <a:fld id="{3E5BF5F9-4D9A-9543-85E8-59158CD2B6EB}" type="slidenum">
              <a:rPr lang="en-US" smtClean="0"/>
              <a:t>17</a:t>
            </a:fld>
            <a:endParaRPr lang="en-US"/>
          </a:p>
        </p:txBody>
      </p:sp>
    </p:spTree>
    <p:extLst>
      <p:ext uri="{BB962C8B-B14F-4D97-AF65-F5344CB8AC3E}">
        <p14:creationId xmlns:p14="http://schemas.microsoft.com/office/powerpoint/2010/main" val="132137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C3AEDD5A-DC8A-9B4B-AD02-729CAF2E0258}"/>
              </a:ext>
            </a:extLst>
          </p:cNvPr>
          <p:cNvSpPr>
            <a:spLocks noGrp="1"/>
          </p:cNvSpPr>
          <p:nvPr>
            <p:ph type="title"/>
          </p:nvPr>
        </p:nvSpPr>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URL </a:t>
            </a:r>
            <a:r>
              <a:rPr lang="en-US" altLang="en-US" dirty="0" err="1">
                <a:ea typeface="ＭＳ Ｐゴシック" panose="020B0600070205080204" pitchFamily="34" charset="-128"/>
              </a:rPr>
              <a:t>s</a:t>
            </a:r>
            <a:r>
              <a:rPr lang="en-US" altLang="en-US" b="1" dirty="0" err="1">
                <a:solidFill>
                  <a:srgbClr val="FF0000"/>
                </a:solidFill>
                <a:latin typeface="Arial" panose="020B0604020202020204" pitchFamily="34" charset="0"/>
                <a:ea typeface="ＭＳ Ｐゴシック" panose="020B0600070205080204" pitchFamily="34" charset="-128"/>
                <a:cs typeface="Arial" panose="020B0604020202020204" pitchFamily="34" charset="0"/>
              </a:rPr>
              <a:t>horteners</a:t>
            </a:r>
            <a:endPar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41986" name="Content Placeholder 4">
            <a:extLst>
              <a:ext uri="{FF2B5EF4-FFF2-40B4-BE49-F238E27FC236}">
                <a16:creationId xmlns:a16="http://schemas.microsoft.com/office/drawing/2014/main" id="{379FF44C-FA21-1241-9EA1-684B4D21973B}"/>
              </a:ext>
            </a:extLst>
          </p:cNvPr>
          <p:cNvSpPr>
            <a:spLocks noGrp="1"/>
          </p:cNvSpPr>
          <p:nvPr>
            <p:ph idx="1"/>
          </p:nvPr>
        </p:nvSpPr>
        <p:spPr>
          <a:xfrm>
            <a:off x="2362200" y="1524000"/>
            <a:ext cx="7543800" cy="1981200"/>
          </a:xfrm>
        </p:spPr>
        <p:txBody>
          <a:bodyPr/>
          <a:lstStyle/>
          <a:p>
            <a:r>
              <a:rPr lang="en-US" altLang="en-US" dirty="0" err="1">
                <a:latin typeface="Arial" panose="020B0604020202020204" pitchFamily="34" charset="0"/>
                <a:ea typeface="ＭＳ Ｐゴシック" panose="020B0600070205080204" pitchFamily="34" charset="-128"/>
                <a:cs typeface="Arial" panose="020B0604020202020204" pitchFamily="34" charset="0"/>
              </a:rPr>
              <a:t>bit.ly</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TinyUrl</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ReadThisURL</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NotLong</a:t>
            </a:r>
            <a:r>
              <a:rPr lang="en-US" altLang="en-US" dirty="0">
                <a:latin typeface="Arial" panose="020B0604020202020204" pitchFamily="34" charset="0"/>
                <a:ea typeface="ＭＳ Ｐゴシック" panose="020B0600070205080204" pitchFamily="34" charset="-128"/>
                <a:cs typeface="Arial" panose="020B0604020202020204" pitchFamily="34" charset="0"/>
              </a:rPr>
              <a:t> became popular because of OSNs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Hides the true destination URL – hard to tell where you’re going until you click!</a:t>
            </a:r>
          </a:p>
        </p:txBody>
      </p:sp>
      <p:sp>
        <p:nvSpPr>
          <p:cNvPr id="6" name="TextBox 5" descr="url shortening example">
            <a:extLst>
              <a:ext uri="{FF2B5EF4-FFF2-40B4-BE49-F238E27FC236}">
                <a16:creationId xmlns:a16="http://schemas.microsoft.com/office/drawing/2014/main" id="{AD26D59C-6746-8A47-ABFB-C1CDFAD8EBB8}"/>
              </a:ext>
            </a:extLst>
          </p:cNvPr>
          <p:cNvSpPr txBox="1">
            <a:spLocks noChangeArrowheads="1"/>
          </p:cNvSpPr>
          <p:nvPr/>
        </p:nvSpPr>
        <p:spPr bwMode="auto">
          <a:xfrm>
            <a:off x="2286000" y="4051936"/>
            <a:ext cx="7620000" cy="1878013"/>
          </a:xfrm>
          <a:prstGeom prst="rect">
            <a:avLst/>
          </a:prstGeom>
          <a:noFill/>
          <a:ln w="28575">
            <a:solidFill>
              <a:srgbClr val="92D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b="1">
                <a:latin typeface="Courier" pitchFamily="2" charset="0"/>
              </a:rPr>
              <a:t>http://www.evil.com/badsite?%20infect-your-pc.html </a:t>
            </a:r>
          </a:p>
          <a:p>
            <a:pPr algn="ctr" eaLnBrk="1" hangingPunct="1"/>
            <a:r>
              <a:rPr lang="en-US" altLang="en-US" sz="1800" b="1"/>
              <a:t>is now </a:t>
            </a:r>
          </a:p>
          <a:p>
            <a:pPr algn="ctr" eaLnBrk="1" hangingPunct="1"/>
            <a:r>
              <a:rPr lang="en-US" altLang="en-US" sz="3200" b="1">
                <a:latin typeface="Courier" pitchFamily="2" charset="0"/>
              </a:rPr>
              <a:t>http://bit.ly/aaI9KV</a:t>
            </a:r>
          </a:p>
          <a:p>
            <a:pPr eaLnBrk="1" hangingPunct="1"/>
            <a:endParaRPr lang="en-US" altLang="en-US" sz="1800"/>
          </a:p>
        </p:txBody>
      </p:sp>
      <p:sp>
        <p:nvSpPr>
          <p:cNvPr id="2" name="Slide Number Placeholder 1">
            <a:extLst>
              <a:ext uri="{FF2B5EF4-FFF2-40B4-BE49-F238E27FC236}">
                <a16:creationId xmlns:a16="http://schemas.microsoft.com/office/drawing/2014/main" id="{BFE061D4-8E8D-2E41-9520-D6CC1A03A68B}"/>
              </a:ext>
            </a:extLst>
          </p:cNvPr>
          <p:cNvSpPr>
            <a:spLocks noGrp="1"/>
          </p:cNvSpPr>
          <p:nvPr>
            <p:ph type="sldNum" sz="quarter" idx="12"/>
          </p:nvPr>
        </p:nvSpPr>
        <p:spPr/>
        <p:txBody>
          <a:bodyPr/>
          <a:lstStyle/>
          <a:p>
            <a:fld id="{3E5BF5F9-4D9A-9543-85E8-59158CD2B6EB}" type="slidenum">
              <a:rPr lang="en-US" smtClean="0"/>
              <a:t>18</a:t>
            </a:fld>
            <a:endParaRPr lang="en-US"/>
          </a:p>
        </p:txBody>
      </p:sp>
    </p:spTree>
    <p:extLst>
      <p:ext uri="{BB962C8B-B14F-4D97-AF65-F5344CB8AC3E}">
        <p14:creationId xmlns:p14="http://schemas.microsoft.com/office/powerpoint/2010/main" val="149723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C6AB331C-50A5-644B-BDC1-2E5429110C35}"/>
              </a:ext>
            </a:extLst>
          </p:cNvPr>
          <p:cNvSpPr>
            <a:spLocks noGrp="1"/>
          </p:cNvSpPr>
          <p:nvPr>
            <p:ph type="title"/>
          </p:nvPr>
        </p:nvSpPr>
        <p:spPr>
          <a:xfrm>
            <a:off x="762000" y="92076"/>
            <a:ext cx="10515600" cy="1325563"/>
          </a:xfrm>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3</a:t>
            </a:r>
            <a:r>
              <a:rPr lang="en-US" altLang="en-US" b="1" baseline="300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rd</a:t>
            </a:r>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 party </a:t>
            </a:r>
            <a:r>
              <a:rPr lang="en-US" altLang="en-US" dirty="0">
                <a:ea typeface="ＭＳ Ｐゴシック" panose="020B0600070205080204" pitchFamily="34" charset="-128"/>
              </a:rPr>
              <a:t>a</a:t>
            </a:r>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pplications</a:t>
            </a:r>
          </a:p>
        </p:txBody>
      </p:sp>
      <p:pic>
        <p:nvPicPr>
          <p:cNvPr id="34818" name="Picture 2" descr="3rd party apps on OSNs">
            <a:extLst>
              <a:ext uri="{FF2B5EF4-FFF2-40B4-BE49-F238E27FC236}">
                <a16:creationId xmlns:a16="http://schemas.microsoft.com/office/drawing/2014/main" id="{E9B2E11E-A65D-994E-B944-609523980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295400"/>
            <a:ext cx="12192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descr="3rd party apps on OSNs">
            <a:extLst>
              <a:ext uri="{FF2B5EF4-FFF2-40B4-BE49-F238E27FC236}">
                <a16:creationId xmlns:a16="http://schemas.microsoft.com/office/drawing/2014/main" id="{CFBBCFF6-2D44-384B-9A3A-E9BCF5341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1" y="1219200"/>
            <a:ext cx="122872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5">
            <a:extLst>
              <a:ext uri="{FF2B5EF4-FFF2-40B4-BE49-F238E27FC236}">
                <a16:creationId xmlns:a16="http://schemas.microsoft.com/office/drawing/2014/main" id="{E97DE291-9446-DA4C-BC16-6E647CE45EB4}"/>
              </a:ext>
            </a:extLst>
          </p:cNvPr>
          <p:cNvSpPr txBox="1">
            <a:spLocks noChangeArrowheads="1"/>
          </p:cNvSpPr>
          <p:nvPr/>
        </p:nvSpPr>
        <p:spPr bwMode="auto">
          <a:xfrm>
            <a:off x="3528647" y="1546592"/>
            <a:ext cx="54102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Aft>
                <a:spcPts val="400"/>
              </a:spcAf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 Games, quizzes, “cute” stuff</a:t>
            </a:r>
          </a:p>
          <a:p>
            <a:pPr eaLnBrk="1" hangingPunct="1">
              <a:spcAft>
                <a:spcPts val="400"/>
              </a:spcAf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 Untested by Facebook – anyone can write one…</a:t>
            </a:r>
          </a:p>
          <a:p>
            <a:pPr eaLnBrk="1" hangingPunct="1">
              <a:spcAft>
                <a:spcPts val="400"/>
              </a:spcAf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 No Terms and Conditions – either allow or deny</a:t>
            </a:r>
          </a:p>
          <a:p>
            <a:pPr eaLnBrk="1" hangingPunct="1">
              <a:spcAft>
                <a:spcPts val="400"/>
              </a:spcAft>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 Installation gives developers rights to look at your profile and overrides your privacy settings!</a:t>
            </a:r>
          </a:p>
        </p:txBody>
      </p:sp>
      <p:sp>
        <p:nvSpPr>
          <p:cNvPr id="34821" name="TextBox 6">
            <a:extLst>
              <a:ext uri="{FF2B5EF4-FFF2-40B4-BE49-F238E27FC236}">
                <a16:creationId xmlns:a16="http://schemas.microsoft.com/office/drawing/2014/main" id="{2972BA8C-C4F7-F44A-9A64-B655027C2C19}"/>
              </a:ext>
            </a:extLst>
          </p:cNvPr>
          <p:cNvSpPr txBox="1">
            <a:spLocks noChangeArrowheads="1"/>
          </p:cNvSpPr>
          <p:nvPr/>
        </p:nvSpPr>
        <p:spPr bwMode="auto">
          <a:xfrm>
            <a:off x="4589464" y="5640388"/>
            <a:ext cx="3557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eaLnBrk="1" hangingPunct="1"/>
            <a:r>
              <a:rPr lang="en-US" altLang="en-US" sz="1800" i="1"/>
              <a:t>There’s a sucker born every minute.</a:t>
            </a:r>
          </a:p>
          <a:p>
            <a:pPr algn="r" eaLnBrk="1" hangingPunct="1"/>
            <a:r>
              <a:rPr lang="en-US" altLang="en-US" sz="1800" i="1"/>
              <a:t>–P.T. Barnum</a:t>
            </a:r>
          </a:p>
        </p:txBody>
      </p:sp>
      <p:pic>
        <p:nvPicPr>
          <p:cNvPr id="2" name="Picture 1" descr="faceapp example">
            <a:extLst>
              <a:ext uri="{FF2B5EF4-FFF2-40B4-BE49-F238E27FC236}">
                <a16:creationId xmlns:a16="http://schemas.microsoft.com/office/drawing/2014/main" id="{DDE24C34-89D8-6E46-841A-FD77D4518279}"/>
              </a:ext>
            </a:extLst>
          </p:cNvPr>
          <p:cNvPicPr>
            <a:picLocks noChangeAspect="1"/>
          </p:cNvPicPr>
          <p:nvPr/>
        </p:nvPicPr>
        <p:blipFill>
          <a:blip r:embed="rId4"/>
          <a:stretch>
            <a:fillRect/>
          </a:stretch>
        </p:blipFill>
        <p:spPr>
          <a:xfrm>
            <a:off x="1859280" y="1295400"/>
            <a:ext cx="4051300" cy="4051300"/>
          </a:xfrm>
          <a:prstGeom prst="rect">
            <a:avLst/>
          </a:prstGeom>
        </p:spPr>
      </p:pic>
      <p:pic>
        <p:nvPicPr>
          <p:cNvPr id="3" name="Picture 2" descr="faceapp example">
            <a:extLst>
              <a:ext uri="{FF2B5EF4-FFF2-40B4-BE49-F238E27FC236}">
                <a16:creationId xmlns:a16="http://schemas.microsoft.com/office/drawing/2014/main" id="{E3518D1C-1905-6E4B-9006-6BC3D3743707}"/>
              </a:ext>
            </a:extLst>
          </p:cNvPr>
          <p:cNvPicPr>
            <a:picLocks noChangeAspect="1"/>
          </p:cNvPicPr>
          <p:nvPr/>
        </p:nvPicPr>
        <p:blipFill>
          <a:blip r:embed="rId5"/>
          <a:stretch>
            <a:fillRect/>
          </a:stretch>
        </p:blipFill>
        <p:spPr>
          <a:xfrm>
            <a:off x="5956300" y="1295400"/>
            <a:ext cx="4416426" cy="4522421"/>
          </a:xfrm>
          <a:prstGeom prst="rect">
            <a:avLst/>
          </a:prstGeom>
        </p:spPr>
      </p:pic>
      <p:sp>
        <p:nvSpPr>
          <p:cNvPr id="4" name="Slide Number Placeholder 3">
            <a:extLst>
              <a:ext uri="{FF2B5EF4-FFF2-40B4-BE49-F238E27FC236}">
                <a16:creationId xmlns:a16="http://schemas.microsoft.com/office/drawing/2014/main" id="{3463F7E9-0316-004E-A277-E5292F4C38BC}"/>
              </a:ext>
            </a:extLst>
          </p:cNvPr>
          <p:cNvSpPr>
            <a:spLocks noGrp="1"/>
          </p:cNvSpPr>
          <p:nvPr>
            <p:ph type="sldNum" sz="quarter" idx="12"/>
          </p:nvPr>
        </p:nvSpPr>
        <p:spPr/>
        <p:txBody>
          <a:bodyPr/>
          <a:lstStyle/>
          <a:p>
            <a:fld id="{3E5BF5F9-4D9A-9543-85E8-59158CD2B6EB}" type="slidenum">
              <a:rPr lang="en-US" smtClean="0"/>
              <a:t>19</a:t>
            </a:fld>
            <a:endParaRPr lang="en-US"/>
          </a:p>
        </p:txBody>
      </p:sp>
    </p:spTree>
    <p:extLst>
      <p:ext uri="{BB962C8B-B14F-4D97-AF65-F5344CB8AC3E}">
        <p14:creationId xmlns:p14="http://schemas.microsoft.com/office/powerpoint/2010/main" val="284602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9DBC-7422-7542-9273-B381FED9F055}"/>
              </a:ext>
            </a:extLst>
          </p:cNvPr>
          <p:cNvSpPr>
            <a:spLocks noGrp="1"/>
          </p:cNvSpPr>
          <p:nvPr>
            <p:ph type="title"/>
          </p:nvPr>
        </p:nvSpPr>
        <p:spPr/>
        <p:txBody>
          <a:bodyPr/>
          <a:lstStyle/>
          <a:p>
            <a:r>
              <a:rPr lang="en-US" dirty="0">
                <a:latin typeface="Arial" charset="0"/>
                <a:ea typeface="Arial" charset="0"/>
                <a:cs typeface="Arial" charset="0"/>
              </a:rPr>
              <a:t>Goals for today</a:t>
            </a:r>
            <a:endParaRPr lang="en-US" dirty="0"/>
          </a:p>
        </p:txBody>
      </p:sp>
      <p:sp>
        <p:nvSpPr>
          <p:cNvPr id="5" name="Rectangle 4"/>
          <p:cNvSpPr/>
          <p:nvPr/>
        </p:nvSpPr>
        <p:spPr>
          <a:xfrm>
            <a:off x="698916" y="2177691"/>
            <a:ext cx="10909738" cy="2931572"/>
          </a:xfrm>
          <a:prstGeom prst="rect">
            <a:avLst/>
          </a:prstGeom>
        </p:spPr>
        <p:txBody>
          <a:bodyPr wrap="square">
            <a:spAutoFit/>
          </a:bodyPr>
          <a:lstStyle/>
          <a:p>
            <a:pPr marL="457200" indent="-457200">
              <a:buFont typeface="Wingdings" charset="2"/>
              <a:buChar char="Ø"/>
            </a:pPr>
            <a:r>
              <a:rPr lang="en-US" sz="3200" dirty="0">
                <a:solidFill>
                  <a:srgbClr val="333333"/>
                </a:solidFill>
                <a:latin typeface="Arial" charset="0"/>
                <a:ea typeface="Arial" charset="0"/>
                <a:cs typeface="Arial" charset="0"/>
              </a:rPr>
              <a:t>Different types of social networks</a:t>
            </a:r>
          </a:p>
          <a:p>
            <a:pPr marL="457200" indent="-457200">
              <a:buFont typeface="Wingdings" charset="2"/>
              <a:buChar char="Ø"/>
            </a:pPr>
            <a:endParaRPr lang="en-US" sz="3200" dirty="0">
              <a:solidFill>
                <a:srgbClr val="333333"/>
              </a:solidFill>
              <a:latin typeface="Arial" charset="0"/>
              <a:ea typeface="Arial" charset="0"/>
              <a:cs typeface="Arial" charset="0"/>
            </a:endParaRPr>
          </a:p>
          <a:p>
            <a:pPr marL="457200" indent="-457200">
              <a:buFont typeface="Wingdings" charset="2"/>
              <a:buChar char="Ø"/>
            </a:pPr>
            <a:endParaRPr lang="en-US" sz="1400" dirty="0">
              <a:solidFill>
                <a:srgbClr val="333333"/>
              </a:solidFill>
              <a:latin typeface="Arial" charset="0"/>
              <a:ea typeface="Arial" charset="0"/>
              <a:cs typeface="Arial" charset="0"/>
            </a:endParaRPr>
          </a:p>
          <a:p>
            <a:pPr marL="457200" indent="-457200">
              <a:buFont typeface="Wingdings" charset="2"/>
              <a:buChar char="Ø"/>
            </a:pPr>
            <a:r>
              <a:rPr lang="en-US" sz="3200" dirty="0">
                <a:solidFill>
                  <a:srgbClr val="333333"/>
                </a:solidFill>
                <a:latin typeface="Arial" charset="0"/>
                <a:ea typeface="Arial" charset="0"/>
                <a:cs typeface="Arial" charset="0"/>
              </a:rPr>
              <a:t>Common privacy issues with social networks</a:t>
            </a:r>
          </a:p>
          <a:p>
            <a:pPr marL="457200" indent="-457200">
              <a:buFont typeface="Wingdings" charset="2"/>
              <a:buChar char="Ø"/>
            </a:pPr>
            <a:endParaRPr lang="en-US" sz="3200" dirty="0">
              <a:solidFill>
                <a:srgbClr val="333333"/>
              </a:solidFill>
              <a:latin typeface="Arial" charset="0"/>
              <a:ea typeface="Arial" charset="0"/>
              <a:cs typeface="Arial" charset="0"/>
            </a:endParaRPr>
          </a:p>
          <a:p>
            <a:pPr marL="457200" indent="-457200">
              <a:buFont typeface="Wingdings" charset="2"/>
              <a:buChar char="Ø"/>
            </a:pPr>
            <a:endParaRPr lang="en-US" sz="1050" dirty="0">
              <a:solidFill>
                <a:srgbClr val="333333"/>
              </a:solidFill>
              <a:latin typeface="Arial" charset="0"/>
              <a:ea typeface="Arial" charset="0"/>
              <a:cs typeface="Arial" charset="0"/>
            </a:endParaRPr>
          </a:p>
          <a:p>
            <a:pPr marL="457200" indent="-457200">
              <a:buFont typeface="Wingdings" charset="2"/>
              <a:buChar char="Ø"/>
            </a:pPr>
            <a:r>
              <a:rPr lang="en-US" sz="3200" dirty="0">
                <a:solidFill>
                  <a:srgbClr val="333333"/>
                </a:solidFill>
                <a:latin typeface="Arial" charset="0"/>
                <a:ea typeface="Arial" charset="0"/>
                <a:cs typeface="Arial" charset="0"/>
              </a:rPr>
              <a:t>Privacy interventions for social networks</a:t>
            </a:r>
          </a:p>
        </p:txBody>
      </p:sp>
      <p:sp>
        <p:nvSpPr>
          <p:cNvPr id="6" name="Rectangle 5">
            <a:extLst>
              <a:ext uri="{FF2B5EF4-FFF2-40B4-BE49-F238E27FC236}">
                <a16:creationId xmlns:a16="http://schemas.microsoft.com/office/drawing/2014/main" id="{D130CA3E-9E88-174D-83F2-785E20BF7C91}"/>
              </a:ext>
            </a:extLst>
          </p:cNvPr>
          <p:cNvSpPr/>
          <p:nvPr/>
        </p:nvSpPr>
        <p:spPr>
          <a:xfrm>
            <a:off x="1490213" y="6226923"/>
            <a:ext cx="7836632"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Some slide content taken from Abby Marsh, </a:t>
            </a:r>
            <a:r>
              <a:rPr lang="en-US" sz="1400" dirty="0" err="1">
                <a:latin typeface="Arial" panose="020B0604020202020204" pitchFamily="34" charset="0"/>
                <a:cs typeface="Arial" panose="020B0604020202020204" pitchFamily="34" charset="0"/>
              </a:rPr>
              <a:t>Manya</a:t>
            </a:r>
            <a:r>
              <a:rPr lang="en-US" sz="1400" dirty="0">
                <a:latin typeface="Arial" panose="020B0604020202020204" pitchFamily="34" charset="0"/>
                <a:cs typeface="Arial" panose="020B0604020202020204" pitchFamily="34" charset="0"/>
              </a:rPr>
              <a:t> Sleeper, Adam C. Champion and Dong Xuan</a:t>
            </a:r>
          </a:p>
        </p:txBody>
      </p:sp>
      <p:sp>
        <p:nvSpPr>
          <p:cNvPr id="3" name="Slide Number Placeholder 2"/>
          <p:cNvSpPr>
            <a:spLocks noGrp="1"/>
          </p:cNvSpPr>
          <p:nvPr>
            <p:ph type="sldNum" sz="quarter" idx="12"/>
          </p:nvPr>
        </p:nvSpPr>
        <p:spPr/>
        <p:txBody>
          <a:bodyPr/>
          <a:lstStyle/>
          <a:p>
            <a:fld id="{3E5BF5F9-4D9A-9543-85E8-59158CD2B6EB}" type="slidenum">
              <a:rPr lang="en-US" smtClean="0"/>
              <a:t>2</a:t>
            </a:fld>
            <a:endParaRPr lang="en-US"/>
          </a:p>
        </p:txBody>
      </p:sp>
    </p:spTree>
    <p:extLst>
      <p:ext uri="{BB962C8B-B14F-4D97-AF65-F5344CB8AC3E}">
        <p14:creationId xmlns:p14="http://schemas.microsoft.com/office/powerpoint/2010/main" val="159303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22F9F70F-6D10-F440-9C09-74915381FB05}"/>
              </a:ext>
            </a:extLst>
          </p:cNvPr>
          <p:cNvSpPr>
            <a:spLocks noGrp="1"/>
          </p:cNvSpPr>
          <p:nvPr>
            <p:ph type="title"/>
          </p:nvPr>
        </p:nvSpPr>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stalking, harassment, etc.</a:t>
            </a:r>
          </a:p>
        </p:txBody>
      </p:sp>
      <p:sp>
        <p:nvSpPr>
          <p:cNvPr id="3" name="Content Placeholder 2">
            <a:extLst>
              <a:ext uri="{FF2B5EF4-FFF2-40B4-BE49-F238E27FC236}">
                <a16:creationId xmlns:a16="http://schemas.microsoft.com/office/drawing/2014/main" id="{FA2835C7-C1FE-2047-AF6F-06C246D5CD44}"/>
              </a:ext>
            </a:extLst>
          </p:cNvPr>
          <p:cNvSpPr>
            <a:spLocks noGrp="1"/>
          </p:cNvSpPr>
          <p:nvPr>
            <p:ph idx="1"/>
          </p:nvPr>
        </p:nvSpPr>
        <p:spPr/>
        <p:txBody>
          <a:bodyPr>
            <a:normAutofit/>
          </a:bodyPr>
          <a:lstStyle/>
          <a:p>
            <a:pPr>
              <a:lnSpc>
                <a:spcPct val="9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Bullies, stalkers, etc. harass people via OSNs</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High-profile example: Megan Meier’s suicide</a:t>
            </a:r>
          </a:p>
          <a:p>
            <a:pPr lvl="2">
              <a:lnSpc>
                <a:spcPct val="90000"/>
              </a:lnSpc>
            </a:pPr>
            <a:r>
              <a:rPr lang="en-US" altLang="en-US" sz="2200" dirty="0">
                <a:latin typeface="Arial" panose="020B0604020202020204" pitchFamily="34" charset="0"/>
                <a:ea typeface="Times New Roman" panose="02020603050405020304" pitchFamily="18" charset="0"/>
                <a:cs typeface="Arial" panose="020B0604020202020204" pitchFamily="34" charset="0"/>
              </a:rPr>
              <a:t>13-year old Meier killed herself after chatting on </a:t>
            </a:r>
            <a:r>
              <a:rPr lang="en-US" altLang="en-US" sz="2200" dirty="0" err="1">
                <a:latin typeface="Arial" panose="020B0604020202020204" pitchFamily="34" charset="0"/>
                <a:ea typeface="Times New Roman" panose="02020603050405020304" pitchFamily="18" charset="0"/>
                <a:cs typeface="Arial" panose="020B0604020202020204" pitchFamily="34" charset="0"/>
              </a:rPr>
              <a:t>MySpace</a:t>
            </a:r>
            <a:r>
              <a:rPr lang="en-US" altLang="en-US" sz="2200" dirty="0">
                <a:latin typeface="Arial" panose="020B0604020202020204" pitchFamily="34" charset="0"/>
                <a:ea typeface="Times New Roman" panose="02020603050405020304" pitchFamily="18" charset="0"/>
                <a:cs typeface="Arial" panose="020B0604020202020204" pitchFamily="34" charset="0"/>
              </a:rPr>
              <a:t> with a 16-year-old boy who made degrading remarks</a:t>
            </a:r>
          </a:p>
          <a:p>
            <a:pPr lvl="2">
              <a:lnSpc>
                <a:spcPct val="90000"/>
              </a:lnSpc>
            </a:pPr>
            <a:r>
              <a:rPr lang="en-US" altLang="en-US" sz="2200" dirty="0">
                <a:latin typeface="Arial" panose="020B0604020202020204" pitchFamily="34" charset="0"/>
                <a:ea typeface="Times New Roman" panose="02020603050405020304" pitchFamily="18" charset="0"/>
                <a:cs typeface="Arial" panose="020B0604020202020204" pitchFamily="34" charset="0"/>
              </a:rPr>
              <a:t>The “boy” was a fake account set up by Lori Drew, mother of Meier’s ex-friend</a:t>
            </a:r>
          </a:p>
          <a:p>
            <a:pPr lvl="2">
              <a:lnSpc>
                <a:spcPct val="90000"/>
              </a:lnSpc>
            </a:pPr>
            <a:r>
              <a:rPr lang="en-US" altLang="en-US" sz="2200" dirty="0">
                <a:latin typeface="Arial" panose="020B0604020202020204" pitchFamily="34" charset="0"/>
                <a:ea typeface="Times New Roman" panose="02020603050405020304" pitchFamily="18" charset="0"/>
                <a:cs typeface="Arial" panose="020B0604020202020204" pitchFamily="34" charset="0"/>
              </a:rPr>
              <a:t>Drew found guilty of violating Computer Fraud and Abuse Act in 2008; acquitted in 2009</a:t>
            </a:r>
          </a:p>
          <a:p>
            <a:pPr lvl="2">
              <a:lnSpc>
                <a:spcPct val="90000"/>
              </a:lnSpc>
            </a:pPr>
            <a:r>
              <a:rPr lang="en-US" altLang="en-US" sz="2200" dirty="0">
                <a:latin typeface="Arial" panose="020B0604020202020204" pitchFamily="34" charset="0"/>
                <a:ea typeface="Times New Roman" panose="02020603050405020304" pitchFamily="18" charset="0"/>
                <a:cs typeface="Arial" panose="020B0604020202020204" pitchFamily="34" charset="0"/>
              </a:rPr>
              <a:t>Most U.S. states have since criminalized cyber harassment, stalking, etc.</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OSNs (and their members) have played similar roles in mistreating people</a:t>
            </a:r>
          </a:p>
        </p:txBody>
      </p:sp>
      <p:sp>
        <p:nvSpPr>
          <p:cNvPr id="2" name="Rectangle 1">
            <a:extLst>
              <a:ext uri="{FF2B5EF4-FFF2-40B4-BE49-F238E27FC236}">
                <a16:creationId xmlns:a16="http://schemas.microsoft.com/office/drawing/2014/main" id="{EDFF0188-8E26-6242-81F3-438DFF4696A8}"/>
              </a:ext>
            </a:extLst>
          </p:cNvPr>
          <p:cNvSpPr/>
          <p:nvPr/>
        </p:nvSpPr>
        <p:spPr>
          <a:xfrm>
            <a:off x="838200" y="6488668"/>
            <a:ext cx="8382000" cy="369332"/>
          </a:xfrm>
          <a:prstGeom prst="rect">
            <a:avLst/>
          </a:prstGeom>
        </p:spPr>
        <p:txBody>
          <a:bodyPr wrap="square">
            <a:spAutoFit/>
          </a:bodyPr>
          <a:lstStyle/>
          <a:p>
            <a:r>
              <a:rPr lang="en-US" altLang="en-US" dirty="0">
                <a:ea typeface="ＭＳ Ｐゴシック" panose="020B0600070205080204" pitchFamily="34" charset="-128"/>
                <a:cs typeface="Times New Roman" panose="02020603050405020304" pitchFamily="18" charset="0"/>
              </a:rPr>
              <a:t>Wikipedia, </a:t>
            </a:r>
            <a:r>
              <a:rPr lang="en-US" altLang="en-US" dirty="0">
                <a:ea typeface="ＭＳ Ｐゴシック" panose="020B0600070205080204" pitchFamily="34" charset="-128"/>
                <a:cs typeface="Times New Roman" panose="02020603050405020304" pitchFamily="18" charset="0"/>
                <a:hlinkClick r:id="rId2"/>
              </a:rPr>
              <a:t>https://en.wikipedia.org/wiki/Suicide_of_Megan_Meier</a:t>
            </a:r>
            <a:r>
              <a:rPr lang="en-US" altLang="en-US" dirty="0">
                <a:ea typeface="ＭＳ Ｐゴシック" panose="020B0600070205080204" pitchFamily="34" charset="-128"/>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3F49A0DF-20ED-494C-9A87-044AC29D7DD5}"/>
              </a:ext>
            </a:extLst>
          </p:cNvPr>
          <p:cNvSpPr>
            <a:spLocks noGrp="1"/>
          </p:cNvSpPr>
          <p:nvPr>
            <p:ph type="sldNum" sz="quarter" idx="12"/>
          </p:nvPr>
        </p:nvSpPr>
        <p:spPr/>
        <p:txBody>
          <a:bodyPr/>
          <a:lstStyle/>
          <a:p>
            <a:fld id="{3E5BF5F9-4D9A-9543-85E8-59158CD2B6EB}" type="slidenum">
              <a:rPr lang="en-US" smtClean="0"/>
              <a:t>20</a:t>
            </a:fld>
            <a:endParaRPr lang="en-US"/>
          </a:p>
        </p:txBody>
      </p:sp>
    </p:spTree>
    <p:extLst>
      <p:ext uri="{BB962C8B-B14F-4D97-AF65-F5344CB8AC3E}">
        <p14:creationId xmlns:p14="http://schemas.microsoft.com/office/powerpoint/2010/main" val="1188184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F25FCE0E-8C9D-824E-BEE0-C40E1FEB4D0F}"/>
              </a:ext>
            </a:extLst>
          </p:cNvPr>
          <p:cNvSpPr>
            <a:spLocks noGrp="1"/>
          </p:cNvSpPr>
          <p:nvPr>
            <p:ph type="title"/>
          </p:nvPr>
        </p:nvSpPr>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information “Shelf Life”</a:t>
            </a:r>
          </a:p>
        </p:txBody>
      </p:sp>
      <p:sp>
        <p:nvSpPr>
          <p:cNvPr id="3" name="Content Placeholder 2">
            <a:extLst>
              <a:ext uri="{FF2B5EF4-FFF2-40B4-BE49-F238E27FC236}">
                <a16:creationId xmlns:a16="http://schemas.microsoft.com/office/drawing/2014/main" id="{1AF95FE6-ACC0-9642-A5DA-4A353F754AF2}"/>
              </a:ext>
            </a:extLst>
          </p:cNvPr>
          <p:cNvSpPr>
            <a:spLocks noGrp="1"/>
          </p:cNvSpPr>
          <p:nvPr>
            <p:ph sz="half" idx="1"/>
          </p:nvPr>
        </p:nvSpPr>
        <p:spPr>
          <a:xfrm>
            <a:off x="838200" y="1825625"/>
            <a:ext cx="5485108" cy="4351338"/>
          </a:xfrm>
        </p:spPr>
        <p:txBody>
          <a:bodyPr>
            <a:normAutofit/>
          </a:bodyPr>
          <a:lstStyle/>
          <a:p>
            <a:pPr>
              <a:lnSpc>
                <a:spcPct val="90000"/>
              </a:lnSpc>
            </a:pPr>
            <a:r>
              <a:rPr lang="en-US" altLang="en-US" dirty="0">
                <a:latin typeface="Arial" panose="020B0604020202020204" pitchFamily="34" charset="0"/>
                <a:ea typeface="ＭＳ Ｐゴシック" panose="020B0600070205080204" pitchFamily="34" charset="-128"/>
                <a:cs typeface="Arial" panose="020B0604020202020204" pitchFamily="34" charset="0"/>
              </a:rPr>
              <a:t>Common sense: it’s very difficult to delete information after it’s been posted online</a:t>
            </a:r>
          </a:p>
          <a:p>
            <a:pPr>
              <a:lnSpc>
                <a:spcPct val="90000"/>
              </a:lnSpc>
            </a:pPr>
            <a:r>
              <a:rPr lang="en-US" altLang="en-US" dirty="0">
                <a:latin typeface="Arial" panose="020B0604020202020204" pitchFamily="34" charset="0"/>
                <a:ea typeface="ＭＳ Ｐゴシック" panose="020B0600070205080204" pitchFamily="34" charset="-128"/>
                <a:cs typeface="Arial" panose="020B0604020202020204" pitchFamily="34" charset="0"/>
              </a:rPr>
              <a:t>Indiscreet information can adversely affect college admissions, employment, insurance, etc. </a:t>
            </a:r>
          </a:p>
          <a:p>
            <a:pPr>
              <a:lnSpc>
                <a:spcPct val="90000"/>
              </a:lnSpc>
            </a:pPr>
            <a:r>
              <a:rPr lang="en-US" altLang="en-US" dirty="0">
                <a:latin typeface="Arial" panose="020B0604020202020204" pitchFamily="34" charset="0"/>
                <a:ea typeface="ＭＳ Ｐゴシック" panose="020B0600070205080204" pitchFamily="34" charset="-128"/>
                <a:cs typeface="Arial" panose="020B0604020202020204" pitchFamily="34" charset="0"/>
              </a:rPr>
              <a:t>Twitter gave its entire archive to Library of Congress in 2010</a:t>
            </a:r>
          </a:p>
        </p:txBody>
      </p:sp>
      <p:pic>
        <p:nvPicPr>
          <p:cNvPr id="36867" name="Content Placeholder 4" descr="&quot;&quot;">
            <a:extLst>
              <a:ext uri="{FF2B5EF4-FFF2-40B4-BE49-F238E27FC236}">
                <a16:creationId xmlns:a16="http://schemas.microsoft.com/office/drawing/2014/main" id="{A7B31D35-3163-8E4C-8387-C6B943145A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t="-75" b="-179"/>
          <a:stretch>
            <a:fillRect/>
          </a:stretch>
        </p:blipFill>
        <p:spPr>
          <a:xfrm>
            <a:off x="6776634" y="2328621"/>
            <a:ext cx="4038600" cy="3040063"/>
          </a:xfrm>
          <a:noFill/>
        </p:spPr>
      </p:pic>
      <p:sp>
        <p:nvSpPr>
          <p:cNvPr id="2" name="Slide Number Placeholder 1">
            <a:extLst>
              <a:ext uri="{FF2B5EF4-FFF2-40B4-BE49-F238E27FC236}">
                <a16:creationId xmlns:a16="http://schemas.microsoft.com/office/drawing/2014/main" id="{BBFF634C-E110-1E41-92AC-72D5CE45DE00}"/>
              </a:ext>
            </a:extLst>
          </p:cNvPr>
          <p:cNvSpPr>
            <a:spLocks noGrp="1"/>
          </p:cNvSpPr>
          <p:nvPr>
            <p:ph type="sldNum" sz="quarter" idx="12"/>
          </p:nvPr>
        </p:nvSpPr>
        <p:spPr/>
        <p:txBody>
          <a:bodyPr/>
          <a:lstStyle/>
          <a:p>
            <a:fld id="{3E5BF5F9-4D9A-9543-85E8-59158CD2B6EB}" type="slidenum">
              <a:rPr lang="en-US" smtClean="0"/>
              <a:t>21</a:t>
            </a:fld>
            <a:endParaRPr lang="en-US"/>
          </a:p>
        </p:txBody>
      </p:sp>
    </p:spTree>
    <p:extLst>
      <p:ext uri="{BB962C8B-B14F-4D97-AF65-F5344CB8AC3E}">
        <p14:creationId xmlns:p14="http://schemas.microsoft.com/office/powerpoint/2010/main" val="1927179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03819E78-D451-DD4B-BA78-40E2614CEB17}"/>
              </a:ext>
            </a:extLst>
          </p:cNvPr>
          <p:cNvSpPr>
            <a:spLocks noGrp="1"/>
          </p:cNvSpPr>
          <p:nvPr>
            <p:ph type="title"/>
          </p:nvPr>
        </p:nvSpPr>
        <p:spPr>
          <a:xfrm>
            <a:off x="316524" y="193916"/>
            <a:ext cx="10515600" cy="1325563"/>
          </a:xfrm>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information </a:t>
            </a:r>
            <a:r>
              <a:rPr lang="en-US" altLang="en-US" dirty="0">
                <a:ea typeface="ＭＳ Ｐゴシック" panose="020B0600070205080204" pitchFamily="34" charset="-128"/>
              </a:rPr>
              <a:t>p</a:t>
            </a:r>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rivacy (1)</a:t>
            </a:r>
          </a:p>
        </p:txBody>
      </p:sp>
      <p:sp>
        <p:nvSpPr>
          <p:cNvPr id="5" name="Content Placeholder 4">
            <a:extLst>
              <a:ext uri="{FF2B5EF4-FFF2-40B4-BE49-F238E27FC236}">
                <a16:creationId xmlns:a16="http://schemas.microsoft.com/office/drawing/2014/main" id="{5BE90DD1-24B0-9446-8538-3FBD19210CCA}"/>
              </a:ext>
            </a:extLst>
          </p:cNvPr>
          <p:cNvSpPr>
            <a:spLocks noGrp="1"/>
          </p:cNvSpPr>
          <p:nvPr>
            <p:ph idx="1"/>
          </p:nvPr>
        </p:nvSpPr>
        <p:spPr>
          <a:xfrm>
            <a:off x="316524" y="1611312"/>
            <a:ext cx="8229600" cy="1806575"/>
          </a:xfrm>
        </p:spPr>
        <p:txBody>
          <a:bodyPr>
            <a:normAutofit/>
          </a:bodyPr>
          <a:lstStyle/>
          <a:p>
            <a:pPr>
              <a:buFont typeface="Arial" charset="0"/>
              <a:buChar char="•"/>
              <a:defRPr/>
            </a:pPr>
            <a:r>
              <a:rPr lang="en-US" dirty="0">
                <a:latin typeface="Arial" panose="020B0604020202020204" pitchFamily="34" charset="0"/>
                <a:ea typeface="Times New Roman"/>
                <a:cs typeface="Arial" panose="020B0604020202020204" pitchFamily="34" charset="0"/>
              </a:rPr>
              <a:t>Employers, insurers, college admissions officers, et al. already screen applicants using OSNs</a:t>
            </a:r>
          </a:p>
          <a:p>
            <a:pPr>
              <a:buFont typeface="Arial" charset="0"/>
              <a:buChar char="•"/>
              <a:defRPr/>
            </a:pPr>
            <a:r>
              <a:rPr lang="en-US" dirty="0">
                <a:latin typeface="Arial" panose="020B0604020202020204" pitchFamily="34" charset="0"/>
                <a:ea typeface="Times New Roman"/>
                <a:cs typeface="Arial" panose="020B0604020202020204" pitchFamily="34" charset="0"/>
              </a:rPr>
              <a:t>Recent report from </a:t>
            </a:r>
            <a:r>
              <a:rPr lang="en-US" dirty="0" err="1">
                <a:latin typeface="Arial" panose="020B0604020202020204" pitchFamily="34" charset="0"/>
                <a:ea typeface="Times New Roman"/>
                <a:cs typeface="Arial" panose="020B0604020202020204" pitchFamily="34" charset="0"/>
              </a:rPr>
              <a:t>Novarica</a:t>
            </a:r>
            <a:r>
              <a:rPr lang="en-US" dirty="0">
                <a:latin typeface="Arial" panose="020B0604020202020204" pitchFamily="34" charset="0"/>
                <a:ea typeface="Times New Roman"/>
                <a:cs typeface="Arial" panose="020B0604020202020204" pitchFamily="34" charset="0"/>
              </a:rPr>
              <a:t>, research consultancy for finance and insurance industries:</a:t>
            </a:r>
          </a:p>
        </p:txBody>
      </p:sp>
      <p:sp>
        <p:nvSpPr>
          <p:cNvPr id="38915" name="TextBox 5">
            <a:extLst>
              <a:ext uri="{FF2B5EF4-FFF2-40B4-BE49-F238E27FC236}">
                <a16:creationId xmlns:a16="http://schemas.microsoft.com/office/drawing/2014/main" id="{A295B3E4-7F26-1C40-A26D-BDC260501241}"/>
              </a:ext>
            </a:extLst>
          </p:cNvPr>
          <p:cNvSpPr txBox="1">
            <a:spLocks noChangeArrowheads="1"/>
          </p:cNvSpPr>
          <p:nvPr/>
        </p:nvSpPr>
        <p:spPr bwMode="auto">
          <a:xfrm>
            <a:off x="316524" y="3856893"/>
            <a:ext cx="8302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i="1" dirty="0"/>
              <a:t>“We can now collect information on buying behaviors, geospatial and location information, </a:t>
            </a:r>
            <a:r>
              <a:rPr lang="en-US" altLang="en-US" b="1" i="1" dirty="0">
                <a:solidFill>
                  <a:srgbClr val="FF0000"/>
                </a:solidFill>
              </a:rPr>
              <a:t>social media </a:t>
            </a:r>
            <a:r>
              <a:rPr lang="en-US" altLang="en-US" i="1" dirty="0"/>
              <a:t>and Internet usage, and more…Our electronic trails have been digitized, formatted, standardized, analyzed and modeled, and are up for sale. As intimidating as this may sound to the individual, it is a great opportunity for businesses to use this data.” </a:t>
            </a:r>
            <a:r>
              <a:rPr lang="en-US" altLang="en-US" dirty="0"/>
              <a:t>(quoted in [1])</a:t>
            </a:r>
          </a:p>
        </p:txBody>
      </p:sp>
      <p:pic>
        <p:nvPicPr>
          <p:cNvPr id="2" name="Picture 1" descr="&quot;&quot;">
            <a:extLst>
              <a:ext uri="{FF2B5EF4-FFF2-40B4-BE49-F238E27FC236}">
                <a16:creationId xmlns:a16="http://schemas.microsoft.com/office/drawing/2014/main" id="{23FBBAEF-6C9E-DA4C-AEC3-E3FE6511CE84}"/>
              </a:ext>
            </a:extLst>
          </p:cNvPr>
          <p:cNvPicPr>
            <a:picLocks noChangeAspect="1"/>
          </p:cNvPicPr>
          <p:nvPr/>
        </p:nvPicPr>
        <p:blipFill>
          <a:blip r:embed="rId2"/>
          <a:stretch>
            <a:fillRect/>
          </a:stretch>
        </p:blipFill>
        <p:spPr>
          <a:xfrm>
            <a:off x="8546124" y="2411902"/>
            <a:ext cx="3548097" cy="2889982"/>
          </a:xfrm>
          <a:prstGeom prst="rect">
            <a:avLst/>
          </a:prstGeom>
        </p:spPr>
      </p:pic>
      <p:sp>
        <p:nvSpPr>
          <p:cNvPr id="3" name="Rectangle 2">
            <a:extLst>
              <a:ext uri="{FF2B5EF4-FFF2-40B4-BE49-F238E27FC236}">
                <a16:creationId xmlns:a16="http://schemas.microsoft.com/office/drawing/2014/main" id="{7C39C2A6-543D-AE42-8F08-CA87DA3B24C3}"/>
              </a:ext>
            </a:extLst>
          </p:cNvPr>
          <p:cNvSpPr/>
          <p:nvPr/>
        </p:nvSpPr>
        <p:spPr>
          <a:xfrm>
            <a:off x="316524" y="6282636"/>
            <a:ext cx="9566030" cy="523220"/>
          </a:xfrm>
          <a:prstGeom prst="rect">
            <a:avLst/>
          </a:prstGeom>
        </p:spPr>
        <p:txBody>
          <a:bodyPr wrap="square">
            <a:spAutoFit/>
          </a:bodyPr>
          <a:lstStyle/>
          <a:p>
            <a:pPr>
              <a:buFont typeface="Arial" panose="020B0604020202020204" pitchFamily="34" charset="0"/>
              <a:buAutoNum type="arabicPeriod"/>
            </a:pPr>
            <a:r>
              <a:rPr lang="en-US" altLang="en-US" sz="1400" dirty="0">
                <a:ea typeface="ＭＳ Ｐゴシック" panose="020B0600070205080204" pitchFamily="34" charset="-128"/>
                <a:cs typeface="Times New Roman" panose="02020603050405020304" pitchFamily="18" charset="0"/>
              </a:rPr>
              <a:t>Consumer Reports, Jun. 2012, </a:t>
            </a:r>
            <a:r>
              <a:rPr lang="en-US" altLang="en-US" sz="1400" dirty="0">
                <a:ea typeface="ＭＳ Ｐゴシック" panose="020B0600070205080204" pitchFamily="34" charset="-128"/>
                <a:cs typeface="Times New Roman" panose="02020603050405020304" pitchFamily="18" charset="0"/>
                <a:hlinkClick r:id="rId3"/>
              </a:rPr>
              <a:t>http://www.consumerreports.org/cro/magazine/2012/06/</a:t>
            </a:r>
            <a:br>
              <a:rPr lang="en-US" altLang="en-US" sz="1400" dirty="0">
                <a:ea typeface="ＭＳ Ｐゴシック" panose="020B0600070205080204" pitchFamily="34" charset="-128"/>
                <a:cs typeface="Times New Roman" panose="02020603050405020304" pitchFamily="18" charset="0"/>
                <a:hlinkClick r:id="rId3"/>
              </a:rPr>
            </a:br>
            <a:r>
              <a:rPr lang="en-US" altLang="en-US" sz="1400" dirty="0">
                <a:ea typeface="ＭＳ Ｐゴシック" panose="020B0600070205080204" pitchFamily="34" charset="-128"/>
                <a:cs typeface="Times New Roman" panose="02020603050405020304" pitchFamily="18" charset="0"/>
                <a:hlinkClick r:id="rId3"/>
              </a:rPr>
              <a:t>facebook-your-privacy/index.htm</a:t>
            </a:r>
            <a:r>
              <a:rPr lang="en-US" altLang="en-US" sz="1400" dirty="0">
                <a:ea typeface="ＭＳ Ｐゴシック" panose="020B0600070205080204" pitchFamily="34" charset="-128"/>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6F80C922-8FE9-2A42-AAB3-41A01B398BBC}"/>
              </a:ext>
            </a:extLst>
          </p:cNvPr>
          <p:cNvSpPr>
            <a:spLocks noGrp="1"/>
          </p:cNvSpPr>
          <p:nvPr>
            <p:ph type="sldNum" sz="quarter" idx="12"/>
          </p:nvPr>
        </p:nvSpPr>
        <p:spPr/>
        <p:txBody>
          <a:bodyPr/>
          <a:lstStyle/>
          <a:p>
            <a:fld id="{3E5BF5F9-4D9A-9543-85E8-59158CD2B6EB}" type="slidenum">
              <a:rPr lang="en-US" smtClean="0"/>
              <a:t>22</a:t>
            </a:fld>
            <a:endParaRPr lang="en-US"/>
          </a:p>
        </p:txBody>
      </p:sp>
    </p:spTree>
    <p:extLst>
      <p:ext uri="{BB962C8B-B14F-4D97-AF65-F5344CB8AC3E}">
        <p14:creationId xmlns:p14="http://schemas.microsoft.com/office/powerpoint/2010/main" val="3121755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0AA0DCA9-7847-534E-9440-7129AFD92B9D}"/>
              </a:ext>
            </a:extLst>
          </p:cNvPr>
          <p:cNvSpPr>
            <a:spLocks noGrp="1"/>
          </p:cNvSpPr>
          <p:nvPr>
            <p:ph type="title"/>
          </p:nvPr>
        </p:nvSpPr>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information </a:t>
            </a:r>
            <a:r>
              <a:rPr lang="en-US" altLang="en-US" dirty="0">
                <a:ea typeface="ＭＳ Ｐゴシック" panose="020B0600070205080204" pitchFamily="34" charset="-128"/>
              </a:rPr>
              <a:t>p</a:t>
            </a:r>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rivacy (2)</a:t>
            </a:r>
          </a:p>
        </p:txBody>
      </p:sp>
      <p:sp>
        <p:nvSpPr>
          <p:cNvPr id="39938" name="Content Placeholder 2">
            <a:extLst>
              <a:ext uri="{FF2B5EF4-FFF2-40B4-BE49-F238E27FC236}">
                <a16:creationId xmlns:a16="http://schemas.microsoft.com/office/drawing/2014/main" id="{852E4D79-8A68-9C4A-9AFB-18FAB0C3D6FC}"/>
              </a:ext>
            </a:extLst>
          </p:cNvPr>
          <p:cNvSpPr>
            <a:spLocks noGrp="1"/>
          </p:cNvSpPr>
          <p:nvPr>
            <p:ph idx="1"/>
          </p:nvPr>
        </p:nvSpPr>
        <p:spPr/>
        <p:txBody>
          <a:bodyPr/>
          <a:lstStyle/>
          <a:p>
            <a:r>
              <a:rPr lang="en-US" altLang="en-US" sz="3200" dirty="0">
                <a:latin typeface="Arial" panose="020B0604020202020204" pitchFamily="34" charset="0"/>
                <a:ea typeface="ＭＳ Ｐゴシック" panose="020B0600070205080204" pitchFamily="34" charset="-128"/>
                <a:cs typeface="Arial" panose="020B0604020202020204" pitchFamily="34" charset="0"/>
              </a:rPr>
              <a:t>Posts that got people fired: </a:t>
            </a:r>
          </a:p>
          <a:p>
            <a:pPr lvl="1"/>
            <a:r>
              <a:rPr lang="en-US" altLang="en-US" sz="2800" dirty="0">
                <a:latin typeface="Arial" panose="020B0604020202020204" pitchFamily="34" charset="0"/>
                <a:ea typeface="Times New Roman" panose="02020603050405020304" pitchFamily="18" charset="0"/>
                <a:cs typeface="Arial" panose="020B0604020202020204" pitchFamily="34" charset="0"/>
              </a:rPr>
              <a:t>Connor Riley: “Cisco just offered me a job! Now I have to weigh the utility of a [big] paycheck against the daily commute to San Jose and hating the work.”</a:t>
            </a:r>
          </a:p>
          <a:p>
            <a:pPr lvl="1"/>
            <a:r>
              <a:rPr lang="en-US" altLang="en-US" sz="2800" dirty="0">
                <a:latin typeface="Arial" panose="020B0604020202020204" pitchFamily="34" charset="0"/>
                <a:ea typeface="Times New Roman" panose="02020603050405020304" pitchFamily="18" charset="0"/>
                <a:cs typeface="Arial" panose="020B0604020202020204" pitchFamily="34" charset="0"/>
              </a:rPr>
              <a:t>Tania Dickinson: compared her job at New Zealand development agency to “expensive paperweight”</a:t>
            </a:r>
          </a:p>
          <a:p>
            <a:pPr lvl="1"/>
            <a:r>
              <a:rPr lang="en-US" altLang="en-US" sz="2800" dirty="0">
                <a:latin typeface="Arial" panose="020B0604020202020204" pitchFamily="34" charset="0"/>
                <a:ea typeface="Times New Roman" panose="02020603050405020304" pitchFamily="18" charset="0"/>
                <a:cs typeface="Arial" panose="020B0604020202020204" pitchFamily="34" charset="0"/>
              </a:rPr>
              <a:t>Virgin Atlantic flight attendants who mentioned engines replaced 4 times/year, cabins with cockroaches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 name="Rectangle 1">
            <a:extLst>
              <a:ext uri="{FF2B5EF4-FFF2-40B4-BE49-F238E27FC236}">
                <a16:creationId xmlns:a16="http://schemas.microsoft.com/office/drawing/2014/main" id="{4CE84EFA-765B-C941-A2AC-684C77984665}"/>
              </a:ext>
            </a:extLst>
          </p:cNvPr>
          <p:cNvSpPr/>
          <p:nvPr/>
        </p:nvSpPr>
        <p:spPr>
          <a:xfrm>
            <a:off x="140679" y="5807631"/>
            <a:ext cx="9272952" cy="738664"/>
          </a:xfrm>
          <a:prstGeom prst="rect">
            <a:avLst/>
          </a:prstGeom>
        </p:spPr>
        <p:txBody>
          <a:bodyPr wrap="square">
            <a:spAutoFit/>
          </a:bodyPr>
          <a:lstStyle/>
          <a:p>
            <a:r>
              <a:rPr lang="en-US" altLang="en-US" sz="1400" dirty="0">
                <a:ea typeface="ＭＳ Ｐゴシック" panose="020B0600070205080204" pitchFamily="34" charset="-128"/>
                <a:cs typeface="Times New Roman" panose="02020603050405020304" pitchFamily="18" charset="0"/>
              </a:rPr>
              <a:t>D. Love, “13 People Who Got Fired for Tweeting,” 16 May 2011, </a:t>
            </a:r>
            <a:r>
              <a:rPr lang="en-US" altLang="en-US" sz="1400" dirty="0">
                <a:ea typeface="ＭＳ Ｐゴシック" panose="020B0600070205080204" pitchFamily="34" charset="-128"/>
                <a:cs typeface="Times New Roman" panose="02020603050405020304" pitchFamily="18" charset="0"/>
                <a:hlinkClick r:id="rId2"/>
              </a:rPr>
              <a:t>http://www.businessinsider.com/twitter-fired-2011-5?op=1</a:t>
            </a:r>
            <a:endParaRPr lang="en-US" altLang="en-US" sz="1400" dirty="0">
              <a:ea typeface="ＭＳ Ｐゴシック" panose="020B0600070205080204" pitchFamily="34" charset="-128"/>
              <a:cs typeface="Times New Roman" panose="02020603050405020304" pitchFamily="18" charset="0"/>
            </a:endParaRPr>
          </a:p>
          <a:p>
            <a:r>
              <a:rPr lang="en-US" altLang="en-US" sz="1400" dirty="0">
                <a:ea typeface="ＭＳ Ｐゴシック" panose="020B0600070205080204" pitchFamily="34" charset="-128"/>
                <a:cs typeface="Times New Roman" panose="02020603050405020304" pitchFamily="18" charset="0"/>
              </a:rPr>
              <a:t>C. Smith and C. </a:t>
            </a:r>
            <a:r>
              <a:rPr lang="en-US" altLang="en-US" sz="1400" dirty="0" err="1">
                <a:ea typeface="ＭＳ Ｐゴシック" panose="020B0600070205080204" pitchFamily="34" charset="-128"/>
                <a:cs typeface="Times New Roman" panose="02020603050405020304" pitchFamily="18" charset="0"/>
              </a:rPr>
              <a:t>Kanalley</a:t>
            </a:r>
            <a:r>
              <a:rPr lang="en-US" altLang="en-US" sz="1400" dirty="0">
                <a:ea typeface="ＭＳ Ｐゴシック" panose="020B0600070205080204" pitchFamily="34" charset="-128"/>
                <a:cs typeface="Times New Roman" panose="02020603050405020304" pitchFamily="18" charset="0"/>
              </a:rPr>
              <a:t>, “Fired Over Facebook: 13 Posts That Got People Canned,” </a:t>
            </a:r>
            <a:r>
              <a:rPr lang="en-US" altLang="en-US" sz="1400" dirty="0">
                <a:ea typeface="ＭＳ Ｐゴシック" panose="020B0600070205080204" pitchFamily="34" charset="-128"/>
                <a:cs typeface="Times New Roman" panose="02020603050405020304" pitchFamily="18" charset="0"/>
                <a:hlinkClick r:id="rId3"/>
              </a:rPr>
              <a:t>http://www.huffingtonpost.com/2010/07/26/fired-over-facebook-posts_n_659170.html</a:t>
            </a:r>
            <a:r>
              <a:rPr lang="en-US" altLang="en-US" sz="1400" dirty="0">
                <a:ea typeface="ＭＳ Ｐゴシック" panose="020B0600070205080204" pitchFamily="34" charset="-128"/>
                <a:cs typeface="Times New Roman" panose="02020603050405020304" pitchFamily="18" charset="0"/>
              </a:rPr>
              <a:t> </a:t>
            </a:r>
          </a:p>
        </p:txBody>
      </p:sp>
      <p:sp>
        <p:nvSpPr>
          <p:cNvPr id="3" name="Slide Number Placeholder 2">
            <a:extLst>
              <a:ext uri="{FF2B5EF4-FFF2-40B4-BE49-F238E27FC236}">
                <a16:creationId xmlns:a16="http://schemas.microsoft.com/office/drawing/2014/main" id="{CF8DD80A-E236-A740-A923-AD27434C29A1}"/>
              </a:ext>
            </a:extLst>
          </p:cNvPr>
          <p:cNvSpPr>
            <a:spLocks noGrp="1"/>
          </p:cNvSpPr>
          <p:nvPr>
            <p:ph type="sldNum" sz="quarter" idx="12"/>
          </p:nvPr>
        </p:nvSpPr>
        <p:spPr/>
        <p:txBody>
          <a:bodyPr/>
          <a:lstStyle/>
          <a:p>
            <a:fld id="{3E5BF5F9-4D9A-9543-85E8-59158CD2B6EB}" type="slidenum">
              <a:rPr lang="en-US" smtClean="0"/>
              <a:t>23</a:t>
            </a:fld>
            <a:endParaRPr lang="en-US"/>
          </a:p>
        </p:txBody>
      </p:sp>
    </p:spTree>
    <p:extLst>
      <p:ext uri="{BB962C8B-B14F-4D97-AF65-F5344CB8AC3E}">
        <p14:creationId xmlns:p14="http://schemas.microsoft.com/office/powerpoint/2010/main" val="1816893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788057E-E60B-DC41-BB32-0E2D6FD3B92D}"/>
              </a:ext>
            </a:extLst>
          </p:cNvPr>
          <p:cNvSpPr>
            <a:spLocks noGrp="1"/>
          </p:cNvSpPr>
          <p:nvPr>
            <p:ph type="title"/>
          </p:nvPr>
        </p:nvSpPr>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information </a:t>
            </a:r>
            <a:r>
              <a:rPr lang="en-US" altLang="en-US" dirty="0">
                <a:ea typeface="ＭＳ Ｐゴシック" panose="020B0600070205080204" pitchFamily="34" charset="-128"/>
              </a:rPr>
              <a:t>p</a:t>
            </a:r>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rivacy (3)</a:t>
            </a:r>
          </a:p>
        </p:txBody>
      </p:sp>
      <p:sp>
        <p:nvSpPr>
          <p:cNvPr id="37890" name="Content Placeholder 6">
            <a:extLst>
              <a:ext uri="{FF2B5EF4-FFF2-40B4-BE49-F238E27FC236}">
                <a16:creationId xmlns:a16="http://schemas.microsoft.com/office/drawing/2014/main" id="{811C49CA-F78C-2543-9015-BA935654DABB}"/>
              </a:ext>
            </a:extLst>
          </p:cNvPr>
          <p:cNvSpPr>
            <a:spLocks noGrp="1"/>
          </p:cNvSpPr>
          <p:nvPr>
            <p:ph sz="half"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Information posted on OSNs is generally public</a:t>
            </a:r>
          </a:p>
          <a:p>
            <a:pPr lvl="1"/>
            <a:r>
              <a:rPr lang="en-US" altLang="en-US" dirty="0">
                <a:latin typeface="Arial" panose="020B0604020202020204" pitchFamily="34" charset="0"/>
                <a:ea typeface="Times New Roman" panose="02020603050405020304" pitchFamily="18" charset="0"/>
                <a:cs typeface="Arial" panose="020B0604020202020204" pitchFamily="34" charset="0"/>
              </a:rPr>
              <a:t>Unless you set privacy settings appropriately</a:t>
            </a:r>
          </a:p>
          <a:p>
            <a:pPr lvl="1"/>
            <a:r>
              <a:rPr lang="en-US" altLang="en-US" dirty="0">
                <a:latin typeface="Arial" panose="020B0604020202020204" pitchFamily="34" charset="0"/>
                <a:ea typeface="Times New Roman" panose="02020603050405020304" pitchFamily="18" charset="0"/>
                <a:cs typeface="Arial" panose="020B0604020202020204" pitchFamily="34" charset="0"/>
              </a:rPr>
              <a:t>“I’ll be on vacation” post plus geolocation invites burglars, i.e., “Please Rob Me” </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Indiscreet posts can lead to nasty consequences</a:t>
            </a:r>
          </a:p>
        </p:txBody>
      </p:sp>
      <p:pic>
        <p:nvPicPr>
          <p:cNvPr id="37891" name="Content Placeholder 8" descr="&quot;&quot;">
            <a:extLst>
              <a:ext uri="{FF2B5EF4-FFF2-40B4-BE49-F238E27FC236}">
                <a16:creationId xmlns:a16="http://schemas.microsoft.com/office/drawing/2014/main" id="{C11A1C50-6825-654D-93B4-07378BACA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3140" t="584" r="4025" b="922"/>
          <a:stretch>
            <a:fillRect/>
          </a:stretch>
        </p:blipFill>
        <p:spPr>
          <a:xfrm>
            <a:off x="6218238" y="1600200"/>
            <a:ext cx="3992562" cy="2808288"/>
          </a:xfrm>
        </p:spPr>
      </p:pic>
      <p:pic>
        <p:nvPicPr>
          <p:cNvPr id="37893" name="Picture 12" descr="&quot;&quot;">
            <a:extLst>
              <a:ext uri="{FF2B5EF4-FFF2-40B4-BE49-F238E27FC236}">
                <a16:creationId xmlns:a16="http://schemas.microsoft.com/office/drawing/2014/main" id="{02B8C702-18B0-3F40-8C2E-45B6BC007C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91601" y="4656138"/>
            <a:ext cx="108426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6" descr="&quot;&quot;">
            <a:extLst>
              <a:ext uri="{FF2B5EF4-FFF2-40B4-BE49-F238E27FC236}">
                <a16:creationId xmlns:a16="http://schemas.microsoft.com/office/drawing/2014/main" id="{78B020E2-6338-A649-AA44-19B978FEC9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90075" y="3797300"/>
            <a:ext cx="12954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quot;&quot;">
            <a:extLst>
              <a:ext uri="{FF2B5EF4-FFF2-40B4-BE49-F238E27FC236}">
                <a16:creationId xmlns:a16="http://schemas.microsoft.com/office/drawing/2014/main" id="{CF8B2138-72E8-5E4A-9B49-ACE613A6017A}"/>
              </a:ext>
            </a:extLst>
          </p:cNvPr>
          <p:cNvPicPr>
            <a:picLocks noChangeAspect="1"/>
          </p:cNvPicPr>
          <p:nvPr/>
        </p:nvPicPr>
        <p:blipFill>
          <a:blip r:embed="rId5"/>
          <a:stretch>
            <a:fillRect/>
          </a:stretch>
        </p:blipFill>
        <p:spPr>
          <a:xfrm>
            <a:off x="9644391" y="3797619"/>
            <a:ext cx="869626" cy="869626"/>
          </a:xfrm>
          <a:prstGeom prst="rect">
            <a:avLst/>
          </a:prstGeom>
          <a:effectLst>
            <a:glow rad="152400">
              <a:srgbClr val="FFFF00">
                <a:alpha val="88000"/>
              </a:srgbClr>
            </a:glow>
            <a:softEdge rad="25400"/>
          </a:effectLst>
        </p:spPr>
      </p:pic>
      <p:sp>
        <p:nvSpPr>
          <p:cNvPr id="2" name="Rectangle 1">
            <a:extLst>
              <a:ext uri="{FF2B5EF4-FFF2-40B4-BE49-F238E27FC236}">
                <a16:creationId xmlns:a16="http://schemas.microsoft.com/office/drawing/2014/main" id="{36646200-00DB-D54E-8B0F-D78B8F63C61C}"/>
              </a:ext>
            </a:extLst>
          </p:cNvPr>
          <p:cNvSpPr/>
          <p:nvPr/>
        </p:nvSpPr>
        <p:spPr>
          <a:xfrm>
            <a:off x="6320335" y="4528106"/>
            <a:ext cx="2594172" cy="369332"/>
          </a:xfrm>
          <a:prstGeom prst="rect">
            <a:avLst/>
          </a:prstGeom>
        </p:spPr>
        <p:txBody>
          <a:bodyPr wrap="none">
            <a:spAutoFit/>
          </a:bodyPr>
          <a:lstStyle/>
          <a:p>
            <a:r>
              <a:rPr lang="en-US" dirty="0">
                <a:hlinkClick r:id="rId6"/>
              </a:rPr>
              <a:t>http://pleaserobme.com/</a:t>
            </a:r>
            <a:endParaRPr lang="en-US" dirty="0"/>
          </a:p>
        </p:txBody>
      </p:sp>
      <p:sp>
        <p:nvSpPr>
          <p:cNvPr id="3" name="Slide Number Placeholder 2">
            <a:extLst>
              <a:ext uri="{FF2B5EF4-FFF2-40B4-BE49-F238E27FC236}">
                <a16:creationId xmlns:a16="http://schemas.microsoft.com/office/drawing/2014/main" id="{A047F662-275A-CA47-84C0-85970DBA9F72}"/>
              </a:ext>
            </a:extLst>
          </p:cNvPr>
          <p:cNvSpPr>
            <a:spLocks noGrp="1"/>
          </p:cNvSpPr>
          <p:nvPr>
            <p:ph type="sldNum" sz="quarter" idx="12"/>
          </p:nvPr>
        </p:nvSpPr>
        <p:spPr/>
        <p:txBody>
          <a:bodyPr/>
          <a:lstStyle/>
          <a:p>
            <a:fld id="{3E5BF5F9-4D9A-9543-85E8-59158CD2B6EB}" type="slidenum">
              <a:rPr lang="en-US" smtClean="0"/>
              <a:t>24</a:t>
            </a:fld>
            <a:endParaRPr lang="en-US"/>
          </a:p>
        </p:txBody>
      </p:sp>
    </p:spTree>
    <p:extLst>
      <p:ext uri="{BB962C8B-B14F-4D97-AF65-F5344CB8AC3E}">
        <p14:creationId xmlns:p14="http://schemas.microsoft.com/office/powerpoint/2010/main" val="1097644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BFAA5C88-3CF0-4B4C-A356-28BBAF6689E5}"/>
              </a:ext>
            </a:extLst>
          </p:cNvPr>
          <p:cNvSpPr>
            <a:spLocks noGrp="1"/>
          </p:cNvSpPr>
          <p:nvPr>
            <p:ph type="title"/>
          </p:nvPr>
        </p:nvSpPr>
        <p:spPr>
          <a:xfrm>
            <a:off x="580292" y="77787"/>
            <a:ext cx="10515600" cy="1325563"/>
          </a:xfrm>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OSN information </a:t>
            </a:r>
            <a:r>
              <a:rPr lang="en-US" altLang="en-US" dirty="0">
                <a:ea typeface="ＭＳ Ｐゴシック" panose="020B0600070205080204" pitchFamily="34" charset="-128"/>
              </a:rPr>
              <a:t>p</a:t>
            </a:r>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rivacy (4)</a:t>
            </a:r>
          </a:p>
        </p:txBody>
      </p:sp>
      <p:sp>
        <p:nvSpPr>
          <p:cNvPr id="40962" name="Content Placeholder 2">
            <a:extLst>
              <a:ext uri="{FF2B5EF4-FFF2-40B4-BE49-F238E27FC236}">
                <a16:creationId xmlns:a16="http://schemas.microsoft.com/office/drawing/2014/main" id="{D219016A-567A-BD4E-B4CD-F5D004276438}"/>
              </a:ext>
            </a:extLst>
          </p:cNvPr>
          <p:cNvSpPr>
            <a:spLocks noGrp="1"/>
          </p:cNvSpPr>
          <p:nvPr>
            <p:ph idx="1"/>
          </p:nvPr>
        </p:nvSpPr>
        <p:spPr>
          <a:xfrm>
            <a:off x="1465384" y="1206624"/>
            <a:ext cx="8229600" cy="719137"/>
          </a:xfrm>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OSNs don’t exactly safeguard posted info…</a:t>
            </a:r>
          </a:p>
        </p:txBody>
      </p:sp>
      <p:sp>
        <p:nvSpPr>
          <p:cNvPr id="4" name="TextBox 3" descr="part of privacy policy stating data for live is given away">
            <a:extLst>
              <a:ext uri="{FF2B5EF4-FFF2-40B4-BE49-F238E27FC236}">
                <a16:creationId xmlns:a16="http://schemas.microsoft.com/office/drawing/2014/main" id="{A2672CD7-22DD-A249-AD17-CB2711C55E7C}"/>
              </a:ext>
            </a:extLst>
          </p:cNvPr>
          <p:cNvSpPr txBox="1"/>
          <p:nvPr/>
        </p:nvSpPr>
        <p:spPr>
          <a:xfrm>
            <a:off x="1465384" y="2760785"/>
            <a:ext cx="7391400" cy="3232150"/>
          </a:xfrm>
          <a:prstGeom prst="rect">
            <a:avLst/>
          </a:prstGeom>
          <a:solidFill>
            <a:schemeClr val="accent1">
              <a:lumMod val="40000"/>
              <a:lumOff val="60000"/>
            </a:schemeClr>
          </a:solidFill>
          <a:ln>
            <a:solidFill>
              <a:schemeClr val="accent1">
                <a:lumMod val="60000"/>
                <a:lumOff val="40000"/>
              </a:schemeClr>
            </a:solidFill>
          </a:ln>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LinkedIn</a:t>
            </a:r>
          </a:p>
          <a:p>
            <a:pPr eaLnBrk="1" hangingPunct="1"/>
            <a:endParaRPr lang="en-US" altLang="en-US" sz="1800" dirty="0"/>
          </a:p>
          <a:p>
            <a:pPr eaLnBrk="1" hangingPunct="1"/>
            <a:r>
              <a:rPr lang="en-US" altLang="en-US" sz="1800" dirty="0"/>
              <a:t>Additionally, you grant LinkedIn a nonexclusive, irrevocable, worldwide, perpetual, unlimited, assignable, </a:t>
            </a:r>
            <a:r>
              <a:rPr lang="en-US" altLang="en-US" sz="1800" dirty="0" err="1"/>
              <a:t>sublicenseable</a:t>
            </a:r>
            <a:r>
              <a:rPr lang="en-US" altLang="en-US" sz="1800" dirty="0"/>
              <a:t>, fully paid up and royalty-free right to us to copy, prepare derivative works of, improve, distribute, publish, remove, retain, add, process, analyze, use and commercialize, in any way now known or in the future discovered, any information you provide, directly or indirectly to LinkedIn, including but not limited to any user generated content, ideas, concepts, techniques or data to the services, you submit to LinkedIn, without any further consent, notice and/or compensation to you or to any third parties. Any information you submit to us is at your own risk of loss.</a:t>
            </a:r>
          </a:p>
        </p:txBody>
      </p:sp>
      <p:sp>
        <p:nvSpPr>
          <p:cNvPr id="5" name="TextBox 4" descr="part of privacy policy stating data for live is given away">
            <a:extLst>
              <a:ext uri="{FF2B5EF4-FFF2-40B4-BE49-F238E27FC236}">
                <a16:creationId xmlns:a16="http://schemas.microsoft.com/office/drawing/2014/main" id="{77F70FAB-06DA-7E4A-A87C-DFFC8D91C29F}"/>
              </a:ext>
            </a:extLst>
          </p:cNvPr>
          <p:cNvSpPr txBox="1"/>
          <p:nvPr/>
        </p:nvSpPr>
        <p:spPr>
          <a:xfrm>
            <a:off x="2455984" y="1843210"/>
            <a:ext cx="7467600" cy="4800600"/>
          </a:xfrm>
          <a:prstGeom prst="rect">
            <a:avLst/>
          </a:prstGeom>
          <a:solidFill>
            <a:schemeClr val="accent4">
              <a:lumMod val="40000"/>
              <a:lumOff val="60000"/>
            </a:schemeClr>
          </a:solidFill>
          <a:ln>
            <a:solidFill>
              <a:schemeClr val="accent4">
                <a:lumMod val="75000"/>
              </a:schemeClr>
            </a:solidFill>
          </a:ln>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Facebook</a:t>
            </a:r>
          </a:p>
          <a:p>
            <a:pPr eaLnBrk="1" hangingPunct="1"/>
            <a:endParaRPr lang="en-US" altLang="en-US" sz="1800" dirty="0"/>
          </a:p>
          <a:p>
            <a:pPr eaLnBrk="1" hangingPunct="1"/>
            <a:r>
              <a:rPr lang="ja-JP" altLang="en-US" sz="1800"/>
              <a:t>“</a:t>
            </a:r>
            <a:r>
              <a:rPr lang="en-US" altLang="ja-JP" sz="1800" dirty="0"/>
              <a:t>You hereby grant Facebook an irrevocable, perpetual, non-exclusive, transferable, fully paid, worldwide license (with the right to sublicense) to (a) use, copy, publish, stream, store, retain, publicly perform or display, transmit, scan, reformat, modify, edit, frame, translate, excerpt, adapt, create derivative works and distribute (through multiple tiers), any User Content you (</a:t>
            </a:r>
            <a:r>
              <a:rPr lang="en-US" altLang="ja-JP" sz="1800" dirty="0" err="1"/>
              <a:t>i</a:t>
            </a:r>
            <a:r>
              <a:rPr lang="en-US" altLang="ja-JP" sz="1800" dirty="0"/>
              <a:t>) Post on or in connection with the Facebook Service or the promotion thereof subject only to your privacy settings or (ii) enable a user to Post</a:t>
            </a:r>
            <a:r>
              <a:rPr lang="en-US" altLang="ja-JP" dirty="0"/>
              <a:t>, </a:t>
            </a:r>
            <a:r>
              <a:rPr lang="en-US" altLang="ja-JP" dirty="0">
                <a:solidFill>
                  <a:srgbClr val="403152"/>
                </a:solidFill>
              </a:rPr>
              <a:t>including by offering a Share Link on your website</a:t>
            </a:r>
            <a:r>
              <a:rPr lang="en-US" altLang="ja-JP" sz="1800" dirty="0"/>
              <a:t> and (b) to use your name, likeness and image for any purpose, including commercial or advertising, each of (a) and (b) on or in connection with the Facebook Service or the promotion thereof. You may remove your User Content from the Site at any time. If you choose to remove your User Content, the license granted above will automatically expire, however you acknowledge that the Company may retain archived copies of your User Content.</a:t>
            </a:r>
            <a:r>
              <a:rPr lang="ja-JP" altLang="en-US" sz="1800"/>
              <a:t>”</a:t>
            </a:r>
            <a:r>
              <a:rPr lang="en-US" altLang="ja-JP" sz="1800" dirty="0"/>
              <a:t> </a:t>
            </a:r>
            <a:endParaRPr lang="en-US" altLang="en-US" sz="1800" dirty="0"/>
          </a:p>
        </p:txBody>
      </p:sp>
      <p:pic>
        <p:nvPicPr>
          <p:cNvPr id="7" name="Picture 2" descr="&quot;&quot;">
            <a:extLst>
              <a:ext uri="{FF2B5EF4-FFF2-40B4-BE49-F238E27FC236}">
                <a16:creationId xmlns:a16="http://schemas.microsoft.com/office/drawing/2014/main" id="{B4CF5369-993C-6440-A27C-36EE42112789}"/>
              </a:ext>
            </a:extLst>
          </p:cNvPr>
          <p:cNvPicPr>
            <a:picLocks noChangeAspect="1" noChangeArrowheads="1"/>
          </p:cNvPicPr>
          <p:nvPr/>
        </p:nvPicPr>
        <p:blipFill>
          <a:blip r:embed="rId2"/>
          <a:srcRect/>
          <a:stretch>
            <a:fillRect/>
          </a:stretch>
        </p:blipFill>
        <p:spPr bwMode="auto">
          <a:xfrm>
            <a:off x="1236784" y="2235324"/>
            <a:ext cx="8763000" cy="1482725"/>
          </a:xfrm>
          <a:prstGeom prst="rect">
            <a:avLst/>
          </a:prstGeom>
          <a:noFill/>
          <a:ln w="34925" cmpd="tri">
            <a:solidFill>
              <a:schemeClr val="tx1">
                <a:lumMod val="65000"/>
                <a:lumOff val="35000"/>
              </a:schemeClr>
            </a:solidFill>
            <a:miter lim="800000"/>
            <a:headEnd/>
            <a:tailEnd/>
          </a:ln>
        </p:spPr>
      </p:pic>
      <p:sp>
        <p:nvSpPr>
          <p:cNvPr id="2" name="Slide Number Placeholder 1">
            <a:extLst>
              <a:ext uri="{FF2B5EF4-FFF2-40B4-BE49-F238E27FC236}">
                <a16:creationId xmlns:a16="http://schemas.microsoft.com/office/drawing/2014/main" id="{4C8F6B41-AA9B-FF44-86F3-7C64DC9A1825}"/>
              </a:ext>
            </a:extLst>
          </p:cNvPr>
          <p:cNvSpPr>
            <a:spLocks noGrp="1"/>
          </p:cNvSpPr>
          <p:nvPr>
            <p:ph type="sldNum" sz="quarter" idx="12"/>
          </p:nvPr>
        </p:nvSpPr>
        <p:spPr/>
        <p:txBody>
          <a:bodyPr/>
          <a:lstStyle/>
          <a:p>
            <a:fld id="{3E5BF5F9-4D9A-9543-85E8-59158CD2B6EB}" type="slidenum">
              <a:rPr lang="en-US" smtClean="0"/>
              <a:t>25</a:t>
            </a:fld>
            <a:endParaRPr lang="en-US"/>
          </a:p>
        </p:txBody>
      </p:sp>
    </p:spTree>
    <p:extLst>
      <p:ext uri="{BB962C8B-B14F-4D97-AF65-F5344CB8AC3E}">
        <p14:creationId xmlns:p14="http://schemas.microsoft.com/office/powerpoint/2010/main" val="1872156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5"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15ACE1C4-CE11-CA48-9074-15287941EE26}"/>
              </a:ext>
            </a:extLst>
          </p:cNvPr>
          <p:cNvSpPr>
            <a:spLocks noGrp="1"/>
          </p:cNvSpPr>
          <p:nvPr>
            <p:ph type="title"/>
          </p:nvPr>
        </p:nvSpPr>
        <p:spPr>
          <a:xfrm>
            <a:off x="762000" y="130663"/>
            <a:ext cx="10515600" cy="1325563"/>
          </a:xfrm>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Organizations and OSNs (1)</a:t>
            </a:r>
          </a:p>
        </p:txBody>
      </p:sp>
      <p:sp>
        <p:nvSpPr>
          <p:cNvPr id="5" name="Content Placeholder 4">
            <a:extLst>
              <a:ext uri="{FF2B5EF4-FFF2-40B4-BE49-F238E27FC236}">
                <a16:creationId xmlns:a16="http://schemas.microsoft.com/office/drawing/2014/main" id="{A3C4A97F-15E5-1943-9908-9020DE067ED7}"/>
              </a:ext>
            </a:extLst>
          </p:cNvPr>
          <p:cNvSpPr>
            <a:spLocks noGrp="1"/>
          </p:cNvSpPr>
          <p:nvPr>
            <p:ph idx="1"/>
          </p:nvPr>
        </p:nvSpPr>
        <p:spPr>
          <a:xfrm>
            <a:off x="1523999" y="1565031"/>
            <a:ext cx="9179169" cy="4975253"/>
          </a:xfrm>
        </p:spPr>
        <p:txBody>
          <a:bodyPr>
            <a:normAutofit/>
          </a:bodyPr>
          <a:lstStyle/>
          <a:p>
            <a:pPr>
              <a:lnSpc>
                <a:spcPct val="9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Organizations subject to attacks via OSNs</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Defamation, damage to org. brand, ™ </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Unauthorized people posting on behalf of org.</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Negative media coverage, reputation damage</a:t>
            </a:r>
          </a:p>
          <a:p>
            <a:pPr>
              <a:lnSpc>
                <a:spcPct val="90000"/>
              </a:lnSpc>
            </a:pPr>
            <a:endParaRPr lang="en-US" altLang="en-US" sz="3000" dirty="0">
              <a:latin typeface="Arial" panose="020B0604020202020204" pitchFamily="34" charset="0"/>
              <a:ea typeface="ＭＳ Ｐゴシック" panose="020B0600070205080204" pitchFamily="34" charset="-128"/>
              <a:cs typeface="Arial" panose="020B0604020202020204" pitchFamily="34" charset="0"/>
            </a:endParaRPr>
          </a:p>
          <a:p>
            <a:pPr>
              <a:lnSpc>
                <a:spcPct val="90000"/>
              </a:lnSpc>
            </a:pPr>
            <a:r>
              <a:rPr lang="en-US" altLang="en-US" sz="3000" dirty="0">
                <a:latin typeface="Arial" panose="020B0604020202020204" pitchFamily="34" charset="0"/>
                <a:ea typeface="ＭＳ Ｐゴシック" panose="020B0600070205080204" pitchFamily="34" charset="-128"/>
                <a:cs typeface="Arial" panose="020B0604020202020204" pitchFamily="34" charset="0"/>
              </a:rPr>
              <a:t>Case study: BP oil spill fallout </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Summer 2010: </a:t>
            </a:r>
            <a:r>
              <a:rPr lang="en-US" altLang="en-US" sz="2600" i="1" dirty="0">
                <a:latin typeface="Arial" panose="020B0604020202020204" pitchFamily="34" charset="0"/>
                <a:ea typeface="Times New Roman" panose="02020603050405020304" pitchFamily="18" charset="0"/>
                <a:cs typeface="Arial" panose="020B0604020202020204" pitchFamily="34" charset="0"/>
              </a:rPr>
              <a:t>Deepwater Horizon </a:t>
            </a:r>
            <a:r>
              <a:rPr lang="en-US" altLang="en-US" sz="2600" dirty="0">
                <a:latin typeface="Arial" panose="020B0604020202020204" pitchFamily="34" charset="0"/>
                <a:ea typeface="Times New Roman" panose="02020603050405020304" pitchFamily="18" charset="0"/>
                <a:cs typeface="Arial" panose="020B0604020202020204" pitchFamily="34" charset="0"/>
              </a:rPr>
              <a:t>spill (87 days)</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BP’s public relations didn’t cover OSNs well</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Angry citizens post on OSNs (@</a:t>
            </a:r>
            <a:r>
              <a:rPr lang="en-US" altLang="en-US" sz="2600" dirty="0" err="1">
                <a:latin typeface="Arial" panose="020B0604020202020204" pitchFamily="34" charset="0"/>
                <a:ea typeface="Times New Roman" panose="02020603050405020304" pitchFamily="18" charset="0"/>
                <a:cs typeface="Arial" panose="020B0604020202020204" pitchFamily="34" charset="0"/>
              </a:rPr>
              <a:t>BPglobalPR</a:t>
            </a:r>
            <a:r>
              <a:rPr lang="en-US" altLang="en-US" sz="2600" dirty="0">
                <a:latin typeface="Arial" panose="020B0604020202020204" pitchFamily="34" charset="0"/>
                <a:ea typeface="Times New Roman" panose="02020603050405020304" pitchFamily="18" charset="0"/>
                <a:cs typeface="Arial" panose="020B0604020202020204" pitchFamily="34" charset="0"/>
              </a:rPr>
              <a:t> had 179,000 followers)</a:t>
            </a:r>
          </a:p>
          <a:p>
            <a:pPr lvl="1">
              <a:lnSpc>
                <a:spcPct val="90000"/>
              </a:lnSpc>
            </a:pPr>
            <a:r>
              <a:rPr lang="en-US" altLang="en-US" sz="2600" dirty="0">
                <a:latin typeface="Arial" panose="020B0604020202020204" pitchFamily="34" charset="0"/>
                <a:ea typeface="Times New Roman" panose="02020603050405020304" pitchFamily="18" charset="0"/>
                <a:cs typeface="Arial" panose="020B0604020202020204" pitchFamily="34" charset="0"/>
              </a:rPr>
              <a:t>BP logo “remixed” as oil spill; negative press coverage</a:t>
            </a:r>
          </a:p>
        </p:txBody>
      </p:sp>
      <p:sp>
        <p:nvSpPr>
          <p:cNvPr id="2" name="Slide Number Placeholder 1">
            <a:extLst>
              <a:ext uri="{FF2B5EF4-FFF2-40B4-BE49-F238E27FC236}">
                <a16:creationId xmlns:a16="http://schemas.microsoft.com/office/drawing/2014/main" id="{8D2A92F6-F1FC-004B-BF11-B7D0999FBC77}"/>
              </a:ext>
            </a:extLst>
          </p:cNvPr>
          <p:cNvSpPr>
            <a:spLocks noGrp="1"/>
          </p:cNvSpPr>
          <p:nvPr>
            <p:ph type="sldNum" sz="quarter" idx="12"/>
          </p:nvPr>
        </p:nvSpPr>
        <p:spPr/>
        <p:txBody>
          <a:bodyPr/>
          <a:lstStyle/>
          <a:p>
            <a:fld id="{3E5BF5F9-4D9A-9543-85E8-59158CD2B6EB}" type="slidenum">
              <a:rPr lang="en-US" smtClean="0"/>
              <a:t>26</a:t>
            </a:fld>
            <a:endParaRPr lang="en-US"/>
          </a:p>
        </p:txBody>
      </p:sp>
    </p:spTree>
    <p:extLst>
      <p:ext uri="{BB962C8B-B14F-4D97-AF65-F5344CB8AC3E}">
        <p14:creationId xmlns:p14="http://schemas.microsoft.com/office/powerpoint/2010/main" val="2260243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8327DDCC-3180-D34F-9A88-0146A73D7117}"/>
              </a:ext>
            </a:extLst>
          </p:cNvPr>
          <p:cNvSpPr>
            <a:spLocks noGrp="1"/>
          </p:cNvSpPr>
          <p:nvPr>
            <p:ph type="title"/>
          </p:nvPr>
        </p:nvSpPr>
        <p:spPr>
          <a:xfrm>
            <a:off x="568569" y="92076"/>
            <a:ext cx="10515600" cy="1325563"/>
          </a:xfrm>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Organizations and OSNs (2)</a:t>
            </a:r>
          </a:p>
        </p:txBody>
      </p:sp>
      <p:pic>
        <p:nvPicPr>
          <p:cNvPr id="43010" name="Content Placeholder 3" descr="BPglobal tweets">
            <a:extLst>
              <a:ext uri="{FF2B5EF4-FFF2-40B4-BE49-F238E27FC236}">
                <a16:creationId xmlns:a16="http://schemas.microsoft.com/office/drawing/2014/main" id="{61335349-0ADA-4143-BB00-706F960BD6E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t="9814" b="12683"/>
          <a:stretch>
            <a:fillRect/>
          </a:stretch>
        </p:blipFill>
        <p:spPr>
          <a:xfrm>
            <a:off x="1747715" y="1230070"/>
            <a:ext cx="7759700" cy="5310187"/>
          </a:xfrm>
        </p:spPr>
      </p:pic>
      <p:sp>
        <p:nvSpPr>
          <p:cNvPr id="2" name="Rectangle 1" descr="&quot;&quot;">
            <a:extLst>
              <a:ext uri="{FF2B5EF4-FFF2-40B4-BE49-F238E27FC236}">
                <a16:creationId xmlns:a16="http://schemas.microsoft.com/office/drawing/2014/main" id="{46D682B0-E868-654F-80BF-8EEDE138EA82}"/>
              </a:ext>
            </a:extLst>
          </p:cNvPr>
          <p:cNvSpPr/>
          <p:nvPr/>
        </p:nvSpPr>
        <p:spPr>
          <a:xfrm>
            <a:off x="5228492" y="1641231"/>
            <a:ext cx="3997569" cy="7033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Rectangle 5" descr="&quot;&quot;">
            <a:extLst>
              <a:ext uri="{FF2B5EF4-FFF2-40B4-BE49-F238E27FC236}">
                <a16:creationId xmlns:a16="http://schemas.microsoft.com/office/drawing/2014/main" id="{4D063187-8906-6D49-B312-11FED02E04DF}"/>
              </a:ext>
            </a:extLst>
          </p:cNvPr>
          <p:cNvSpPr/>
          <p:nvPr/>
        </p:nvSpPr>
        <p:spPr>
          <a:xfrm>
            <a:off x="5228491" y="3275562"/>
            <a:ext cx="3997569" cy="7033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D1BCD0B-53D8-654C-812F-27274EF11775}"/>
              </a:ext>
            </a:extLst>
          </p:cNvPr>
          <p:cNvSpPr>
            <a:spLocks noGrp="1"/>
          </p:cNvSpPr>
          <p:nvPr>
            <p:ph type="sldNum" sz="quarter" idx="12"/>
          </p:nvPr>
        </p:nvSpPr>
        <p:spPr/>
        <p:txBody>
          <a:bodyPr/>
          <a:lstStyle/>
          <a:p>
            <a:fld id="{3E5BF5F9-4D9A-9543-85E8-59158CD2B6EB}" type="slidenum">
              <a:rPr lang="en-US" smtClean="0"/>
              <a:t>27</a:t>
            </a:fld>
            <a:endParaRPr lang="en-US"/>
          </a:p>
        </p:txBody>
      </p:sp>
    </p:spTree>
    <p:extLst>
      <p:ext uri="{BB962C8B-B14F-4D97-AF65-F5344CB8AC3E}">
        <p14:creationId xmlns:p14="http://schemas.microsoft.com/office/powerpoint/2010/main" val="315618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98227A-2DAF-AB43-80DF-3B9957989E48}"/>
              </a:ext>
            </a:extLst>
          </p:cNvPr>
          <p:cNvSpPr>
            <a:spLocks noGrp="1"/>
          </p:cNvSpPr>
          <p:nvPr>
            <p:ph type="title"/>
          </p:nvPr>
        </p:nvSpPr>
        <p:spPr>
          <a:xfrm>
            <a:off x="539969" y="250507"/>
            <a:ext cx="10515600" cy="1325563"/>
          </a:xfrm>
        </p:spPr>
        <p:txBody>
          <a:bodyPr/>
          <a:lstStyle/>
          <a:p>
            <a:r>
              <a:rPr lang="en-US" dirty="0">
                <a:latin typeface="Arial" charset="0"/>
                <a:ea typeface="Arial" charset="0"/>
                <a:cs typeface="Arial" charset="0"/>
              </a:rPr>
              <a:t>Change in Terms of Service</a:t>
            </a:r>
            <a:endParaRPr lang="en-US" dirty="0"/>
          </a:p>
        </p:txBody>
      </p:sp>
      <p:sp>
        <p:nvSpPr>
          <p:cNvPr id="2" name="Rectangle 1"/>
          <p:cNvSpPr/>
          <p:nvPr/>
        </p:nvSpPr>
        <p:spPr>
          <a:xfrm>
            <a:off x="539969" y="1372662"/>
            <a:ext cx="11035861" cy="4524315"/>
          </a:xfrm>
          <a:prstGeom prst="rect">
            <a:avLst/>
          </a:prstGeom>
        </p:spPr>
        <p:txBody>
          <a:bodyPr wrap="square">
            <a:spAutoFit/>
          </a:bodyPr>
          <a:lstStyle/>
          <a:p>
            <a:pPr marL="342900" indent="-342900">
              <a:buFont typeface="Wingdings" charset="2"/>
              <a:buChar char="§"/>
            </a:pPr>
            <a:r>
              <a:rPr lang="en-US" sz="3200" dirty="0">
                <a:latin typeface="Arial" charset="0"/>
                <a:ea typeface="Arial" charset="0"/>
                <a:cs typeface="Arial" charset="0"/>
              </a:rPr>
              <a:t>What happens to your data when an ONS changes its privacy policy? </a:t>
            </a:r>
          </a:p>
          <a:p>
            <a:pPr marL="742950" lvl="1" indent="-285750">
              <a:buFont typeface="Arial" charset="0"/>
              <a:buChar char="•"/>
            </a:pPr>
            <a:r>
              <a:rPr lang="en-US" sz="3200" dirty="0">
                <a:latin typeface="Arial" charset="0"/>
                <a:ea typeface="Arial" charset="0"/>
                <a:cs typeface="Arial" charset="0"/>
              </a:rPr>
              <a:t>What recourse does a user have? </a:t>
            </a:r>
          </a:p>
          <a:p>
            <a:endParaRPr lang="en-US" sz="3200" dirty="0">
              <a:latin typeface="Arial" charset="0"/>
              <a:ea typeface="Arial" charset="0"/>
              <a:cs typeface="Arial" charset="0"/>
            </a:endParaRPr>
          </a:p>
          <a:p>
            <a:pPr marL="285750" indent="-285750">
              <a:buFont typeface="Wingdings" charset="2"/>
              <a:buChar char="§"/>
            </a:pPr>
            <a:r>
              <a:rPr lang="en-US" sz="3200" dirty="0">
                <a:latin typeface="Arial" charset="0"/>
                <a:ea typeface="Arial" charset="0"/>
                <a:cs typeface="Arial" charset="0"/>
              </a:rPr>
              <a:t>Stutzman et al. (2012): </a:t>
            </a:r>
          </a:p>
          <a:p>
            <a:pPr marL="742950" lvl="1" indent="-285750">
              <a:buFont typeface="Arial" charset="0"/>
              <a:buChar char="•"/>
            </a:pPr>
            <a:r>
              <a:rPr lang="en-US" sz="3200" dirty="0">
                <a:latin typeface="Arial" charset="0"/>
                <a:ea typeface="Arial" charset="0"/>
                <a:cs typeface="Arial" charset="0"/>
              </a:rPr>
              <a:t> FB’s privacy settings wizard changes and additional updates made many users’ private information public </a:t>
            </a:r>
          </a:p>
          <a:p>
            <a:pPr marL="742950" lvl="1" indent="-285750">
              <a:buFont typeface="Arial" charset="0"/>
              <a:buChar char="•"/>
            </a:pPr>
            <a:r>
              <a:rPr lang="en-US" sz="3200" dirty="0">
                <a:latin typeface="Arial" charset="0"/>
                <a:ea typeface="Arial" charset="0"/>
                <a:cs typeface="Arial" charset="0"/>
              </a:rPr>
              <a:t> These changes were a major part of 2011 FTC action against Facebook [1] </a:t>
            </a:r>
          </a:p>
        </p:txBody>
      </p:sp>
      <p:sp>
        <p:nvSpPr>
          <p:cNvPr id="5" name="Rectangle 4"/>
          <p:cNvSpPr/>
          <p:nvPr/>
        </p:nvSpPr>
        <p:spPr>
          <a:xfrm>
            <a:off x="539969" y="6075144"/>
            <a:ext cx="7212724" cy="646331"/>
          </a:xfrm>
          <a:prstGeom prst="rect">
            <a:avLst/>
          </a:prstGeom>
        </p:spPr>
        <p:txBody>
          <a:bodyPr wrap="square">
            <a:spAutoFit/>
          </a:bodyPr>
          <a:lstStyle/>
          <a:p>
            <a:r>
              <a:rPr lang="en-US" dirty="0"/>
              <a:t>[1] </a:t>
            </a:r>
            <a:r>
              <a:rPr lang="en-US" dirty="0">
                <a:hlinkClick r:id="rId2"/>
              </a:rPr>
              <a:t>https://www.ftc.gov/news-events/press-releases/2011/11/facebook-settles-ftc-charges-it-deceived-consumers-failing-keep</a:t>
            </a: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28</a:t>
            </a:fld>
            <a:endParaRPr lang="en-US"/>
          </a:p>
        </p:txBody>
      </p:sp>
    </p:spTree>
    <p:extLst>
      <p:ext uri="{BB962C8B-B14F-4D97-AF65-F5344CB8AC3E}">
        <p14:creationId xmlns:p14="http://schemas.microsoft.com/office/powerpoint/2010/main" val="1481764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3C7007-6C05-C846-A14A-15A854EED503}"/>
              </a:ext>
            </a:extLst>
          </p:cNvPr>
          <p:cNvSpPr>
            <a:spLocks noGrp="1"/>
          </p:cNvSpPr>
          <p:nvPr>
            <p:ph type="title"/>
          </p:nvPr>
        </p:nvSpPr>
        <p:spPr>
          <a:xfrm>
            <a:off x="530773" y="71377"/>
            <a:ext cx="10515600" cy="1325563"/>
          </a:xfrm>
        </p:spPr>
        <p:txBody>
          <a:bodyPr/>
          <a:lstStyle/>
          <a:p>
            <a:r>
              <a:rPr lang="en-US" dirty="0">
                <a:latin typeface="Arial" charset="0"/>
                <a:ea typeface="Arial" charset="0"/>
                <a:cs typeface="Arial" charset="0"/>
              </a:rPr>
              <a:t>FTC charges against Facebook</a:t>
            </a: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29</a:t>
            </a:fld>
            <a:endParaRPr lang="en-US"/>
          </a:p>
        </p:txBody>
      </p:sp>
      <p:sp>
        <p:nvSpPr>
          <p:cNvPr id="2" name="Rectangle 1"/>
          <p:cNvSpPr/>
          <p:nvPr/>
        </p:nvSpPr>
        <p:spPr>
          <a:xfrm>
            <a:off x="419100" y="1231968"/>
            <a:ext cx="10738945" cy="5324535"/>
          </a:xfrm>
          <a:prstGeom prst="rect">
            <a:avLst/>
          </a:prstGeom>
        </p:spPr>
        <p:txBody>
          <a:bodyPr wrap="square">
            <a:spAutoFit/>
          </a:bodyPr>
          <a:lstStyle/>
          <a:p>
            <a:pPr marL="457200" indent="-457200">
              <a:buFont typeface="Arial" charset="0"/>
              <a:buChar char="•"/>
            </a:pPr>
            <a:r>
              <a:rPr lang="en-US" sz="2000" dirty="0">
                <a:solidFill>
                  <a:srgbClr val="323232"/>
                </a:solidFill>
                <a:latin typeface="Arial" charset="0"/>
                <a:ea typeface="Arial" charset="0"/>
                <a:cs typeface="Arial" charset="0"/>
              </a:rPr>
              <a:t>In December 2009, Facebook changed its website so certain information that users may have designated as private – such as their Friends List – was made public. </a:t>
            </a:r>
          </a:p>
          <a:p>
            <a:pPr marL="457200" indent="-457200">
              <a:buFont typeface="Arial" charset="0"/>
              <a:buChar char="•"/>
            </a:pPr>
            <a:r>
              <a:rPr lang="en-US" sz="2000" dirty="0">
                <a:solidFill>
                  <a:srgbClr val="323232"/>
                </a:solidFill>
                <a:latin typeface="Arial" charset="0"/>
                <a:ea typeface="Arial" charset="0"/>
                <a:cs typeface="Arial" charset="0"/>
              </a:rPr>
              <a:t>Facebook represented that third-party apps that users' installed would have </a:t>
            </a:r>
            <a:r>
              <a:rPr lang="en-US" sz="2000" dirty="0">
                <a:solidFill>
                  <a:srgbClr val="FF0000"/>
                </a:solidFill>
                <a:latin typeface="Arial" charset="0"/>
                <a:ea typeface="Arial" charset="0"/>
                <a:cs typeface="Arial" charset="0"/>
              </a:rPr>
              <a:t>access only to user information that they needed to operate</a:t>
            </a:r>
            <a:r>
              <a:rPr lang="en-US" sz="2000" dirty="0">
                <a:solidFill>
                  <a:srgbClr val="323232"/>
                </a:solidFill>
                <a:latin typeface="Arial" charset="0"/>
                <a:ea typeface="Arial" charset="0"/>
                <a:cs typeface="Arial" charset="0"/>
              </a:rPr>
              <a:t>. In fact, the apps could access nearly all of users' personal data – data the apps didn't need.</a:t>
            </a:r>
          </a:p>
          <a:p>
            <a:pPr marL="457200" indent="-457200">
              <a:buFont typeface="Arial" charset="0"/>
              <a:buChar char="•"/>
            </a:pPr>
            <a:r>
              <a:rPr lang="en-US" sz="2000" dirty="0">
                <a:solidFill>
                  <a:srgbClr val="323232"/>
                </a:solidFill>
                <a:latin typeface="Arial" charset="0"/>
                <a:ea typeface="Arial" charset="0"/>
                <a:cs typeface="Arial" charset="0"/>
              </a:rPr>
              <a:t>Facebook told users they could </a:t>
            </a:r>
            <a:r>
              <a:rPr lang="en-US" sz="2000" dirty="0">
                <a:solidFill>
                  <a:srgbClr val="FF0000"/>
                </a:solidFill>
                <a:latin typeface="Arial" charset="0"/>
                <a:ea typeface="Arial" charset="0"/>
                <a:cs typeface="Arial" charset="0"/>
              </a:rPr>
              <a:t>restrict sharing of data to limited audiences </a:t>
            </a:r>
            <a:r>
              <a:rPr lang="en-US" sz="2000" dirty="0">
                <a:solidFill>
                  <a:srgbClr val="323232"/>
                </a:solidFill>
                <a:latin typeface="Arial" charset="0"/>
                <a:ea typeface="Arial" charset="0"/>
                <a:cs typeface="Arial" charset="0"/>
              </a:rPr>
              <a:t>– for example with "Friends Only." In fact, selecting "Friends Only" did not prevent their information from being shared with third-party applications their friends used.</a:t>
            </a:r>
          </a:p>
          <a:p>
            <a:pPr marL="457200" indent="-457200">
              <a:buFont typeface="Arial" charset="0"/>
              <a:buChar char="•"/>
            </a:pPr>
            <a:r>
              <a:rPr lang="en-US" sz="2000" dirty="0">
                <a:solidFill>
                  <a:srgbClr val="323232"/>
                </a:solidFill>
                <a:latin typeface="Arial" charset="0"/>
                <a:ea typeface="Arial" charset="0"/>
                <a:cs typeface="Arial" charset="0"/>
              </a:rPr>
              <a:t>Facebook had a "</a:t>
            </a:r>
            <a:r>
              <a:rPr lang="en-US" sz="2000" dirty="0">
                <a:solidFill>
                  <a:srgbClr val="FF0000"/>
                </a:solidFill>
                <a:latin typeface="Arial" charset="0"/>
                <a:ea typeface="Arial" charset="0"/>
                <a:cs typeface="Arial" charset="0"/>
              </a:rPr>
              <a:t>Verified Apps" </a:t>
            </a:r>
            <a:r>
              <a:rPr lang="en-US" sz="2000" dirty="0">
                <a:solidFill>
                  <a:srgbClr val="323232"/>
                </a:solidFill>
                <a:latin typeface="Arial" charset="0"/>
                <a:ea typeface="Arial" charset="0"/>
                <a:cs typeface="Arial" charset="0"/>
              </a:rPr>
              <a:t>program &amp; claimed it certified the security of participating apps. It didn't.</a:t>
            </a:r>
          </a:p>
          <a:p>
            <a:pPr marL="457200" indent="-457200">
              <a:buFont typeface="Arial" charset="0"/>
              <a:buChar char="•"/>
            </a:pPr>
            <a:r>
              <a:rPr lang="en-US" sz="2000" dirty="0">
                <a:solidFill>
                  <a:srgbClr val="323232"/>
                </a:solidFill>
                <a:latin typeface="Arial" charset="0"/>
                <a:ea typeface="Arial" charset="0"/>
                <a:cs typeface="Arial" charset="0"/>
              </a:rPr>
              <a:t>Facebook promised users that it </a:t>
            </a:r>
            <a:r>
              <a:rPr lang="en-US" sz="2000" dirty="0">
                <a:solidFill>
                  <a:srgbClr val="FF0000"/>
                </a:solidFill>
                <a:latin typeface="Arial" charset="0"/>
                <a:ea typeface="Arial" charset="0"/>
                <a:cs typeface="Arial" charset="0"/>
              </a:rPr>
              <a:t>would not share their personal information </a:t>
            </a:r>
            <a:r>
              <a:rPr lang="en-US" sz="2000" dirty="0">
                <a:solidFill>
                  <a:srgbClr val="323232"/>
                </a:solidFill>
                <a:latin typeface="Arial" charset="0"/>
                <a:ea typeface="Arial" charset="0"/>
                <a:cs typeface="Arial" charset="0"/>
              </a:rPr>
              <a:t>with advertisers. It did.</a:t>
            </a:r>
          </a:p>
          <a:p>
            <a:pPr marL="457200" indent="-457200">
              <a:buFont typeface="Arial" charset="0"/>
              <a:buChar char="•"/>
            </a:pPr>
            <a:r>
              <a:rPr lang="en-US" sz="2000" dirty="0">
                <a:solidFill>
                  <a:srgbClr val="323232"/>
                </a:solidFill>
                <a:latin typeface="Arial" charset="0"/>
                <a:ea typeface="Arial" charset="0"/>
                <a:cs typeface="Arial" charset="0"/>
              </a:rPr>
              <a:t>Facebook claimed that when users </a:t>
            </a:r>
            <a:r>
              <a:rPr lang="en-US" sz="2000" dirty="0">
                <a:solidFill>
                  <a:srgbClr val="FF0000"/>
                </a:solidFill>
                <a:latin typeface="Arial" charset="0"/>
                <a:ea typeface="Arial" charset="0"/>
                <a:cs typeface="Arial" charset="0"/>
              </a:rPr>
              <a:t>deactivated or deleted their accounts, their photos and videos would be inaccessible.</a:t>
            </a:r>
            <a:r>
              <a:rPr lang="en-US" sz="2000" dirty="0">
                <a:solidFill>
                  <a:srgbClr val="323232"/>
                </a:solidFill>
                <a:latin typeface="Arial" charset="0"/>
                <a:ea typeface="Arial" charset="0"/>
                <a:cs typeface="Arial" charset="0"/>
              </a:rPr>
              <a:t> But Facebook allowed access to the content, even after users had deactivated or deleted their accounts.</a:t>
            </a:r>
          </a:p>
          <a:p>
            <a:pPr marL="457200" indent="-457200">
              <a:buFont typeface="Arial" charset="0"/>
              <a:buChar char="•"/>
            </a:pPr>
            <a:r>
              <a:rPr lang="en-US" sz="2000" dirty="0">
                <a:solidFill>
                  <a:srgbClr val="323232"/>
                </a:solidFill>
                <a:latin typeface="Arial" charset="0"/>
                <a:ea typeface="Arial" charset="0"/>
                <a:cs typeface="Arial" charset="0"/>
              </a:rPr>
              <a:t>Facebook claimed that it complied with the U.S.- EU </a:t>
            </a:r>
            <a:r>
              <a:rPr lang="en-US" sz="2000" dirty="0">
                <a:solidFill>
                  <a:srgbClr val="FF0000"/>
                </a:solidFill>
                <a:latin typeface="Arial" charset="0"/>
                <a:ea typeface="Arial" charset="0"/>
                <a:cs typeface="Arial" charset="0"/>
              </a:rPr>
              <a:t>Safe Harbor Framework</a:t>
            </a:r>
            <a:r>
              <a:rPr lang="en-US" sz="2000" dirty="0">
                <a:solidFill>
                  <a:srgbClr val="323232"/>
                </a:solidFill>
                <a:latin typeface="Arial" charset="0"/>
                <a:ea typeface="Arial" charset="0"/>
                <a:cs typeface="Arial" charset="0"/>
              </a:rPr>
              <a:t> that governs data transfer between the U.S. and the European Union. It didn't.</a:t>
            </a:r>
            <a:endParaRPr lang="en-US" sz="2000" b="0" i="0" dirty="0">
              <a:solidFill>
                <a:srgbClr val="323232"/>
              </a:solidFill>
              <a:effectLst/>
              <a:latin typeface="Arial" charset="0"/>
              <a:ea typeface="Arial" charset="0"/>
              <a:cs typeface="Arial" charset="0"/>
            </a:endParaRPr>
          </a:p>
        </p:txBody>
      </p:sp>
    </p:spTree>
    <p:extLst>
      <p:ext uri="{BB962C8B-B14F-4D97-AF65-F5344CB8AC3E}">
        <p14:creationId xmlns:p14="http://schemas.microsoft.com/office/powerpoint/2010/main" val="1024190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400B5A28-8800-F44D-BE66-9C82C4D30A66}"/>
              </a:ext>
            </a:extLst>
          </p:cNvPr>
          <p:cNvSpPr>
            <a:spLocks noGrp="1"/>
          </p:cNvSpPr>
          <p:nvPr>
            <p:ph type="title"/>
          </p:nvPr>
        </p:nvSpPr>
        <p:spPr/>
        <p:txBody>
          <a:bodyPr/>
          <a:lstStyle/>
          <a:p>
            <a:r>
              <a:rPr lang="en-US" altLang="en-US"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Online Social Networking (OSN)</a:t>
            </a:r>
          </a:p>
        </p:txBody>
      </p:sp>
      <p:sp>
        <p:nvSpPr>
          <p:cNvPr id="16386" name="Content Placeholder 2">
            <a:extLst>
              <a:ext uri="{FF2B5EF4-FFF2-40B4-BE49-F238E27FC236}">
                <a16:creationId xmlns:a16="http://schemas.microsoft.com/office/drawing/2014/main" id="{8DCD54CE-E40D-C14C-8427-C296434AAC73}"/>
              </a:ext>
            </a:extLst>
          </p:cNvPr>
          <p:cNvSpPr>
            <a:spLocks noGrp="1"/>
          </p:cNvSpPr>
          <p:nvPr>
            <p:ph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Online </a:t>
            </a:r>
            <a:r>
              <a:rPr lang="en-US" altLang="en-US" dirty="0">
                <a:ea typeface="ＭＳ Ｐゴシック" panose="020B0600070205080204" pitchFamily="34" charset="-128"/>
              </a:rPr>
              <a:t>w</a:t>
            </a:r>
            <a:r>
              <a:rPr lang="en-US" altLang="en-US" dirty="0">
                <a:latin typeface="Arial" panose="020B0604020202020204" pitchFamily="34" charset="0"/>
                <a:ea typeface="ＭＳ Ｐゴシック" panose="020B0600070205080204" pitchFamily="34" charset="-128"/>
                <a:cs typeface="Arial" panose="020B0604020202020204" pitchFamily="34" charset="0"/>
              </a:rPr>
              <a:t>eb services enable people to connect with each other, share information</a:t>
            </a:r>
          </a:p>
          <a:p>
            <a:pPr lvl="1"/>
            <a:r>
              <a:rPr lang="en-US" altLang="en-US" dirty="0">
                <a:latin typeface="Arial" panose="020B0604020202020204" pitchFamily="34" charset="0"/>
                <a:ea typeface="Times New Roman" panose="02020603050405020304" pitchFamily="18" charset="0"/>
                <a:cs typeface="Arial" panose="020B0604020202020204" pitchFamily="34" charset="0"/>
              </a:rPr>
              <a:t>Common friends, interests, personal info, …</a:t>
            </a:r>
          </a:p>
          <a:p>
            <a:pPr lvl="1"/>
            <a:r>
              <a:rPr lang="en-US" altLang="en-US" dirty="0">
                <a:latin typeface="Arial" panose="020B0604020202020204" pitchFamily="34" charset="0"/>
                <a:ea typeface="Times New Roman" panose="02020603050405020304" pitchFamily="18" charset="0"/>
                <a:cs typeface="Arial" panose="020B0604020202020204" pitchFamily="34" charset="0"/>
              </a:rPr>
              <a:t>Post photos, videos, etc. for others to see</a:t>
            </a:r>
          </a:p>
          <a:p>
            <a:pPr lvl="1"/>
            <a:r>
              <a:rPr lang="en-US" altLang="en-US" dirty="0">
                <a:latin typeface="Arial" panose="020B0604020202020204" pitchFamily="34" charset="0"/>
                <a:ea typeface="Times New Roman" panose="02020603050405020304" pitchFamily="18" charset="0"/>
                <a:cs typeface="Arial" panose="020B0604020202020204" pitchFamily="34" charset="0"/>
              </a:rPr>
              <a:t>Communicate via email, instant message, etc.</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Major OSN services: Facebook, Twitter,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MySpace</a:t>
            </a:r>
            <a:r>
              <a:rPr lang="en-US" altLang="en-US" dirty="0">
                <a:latin typeface="Arial" panose="020B0604020202020204" pitchFamily="34" charset="0"/>
                <a:ea typeface="ＭＳ Ｐゴシック" panose="020B0600070205080204" pitchFamily="34" charset="-128"/>
                <a:cs typeface="Arial" panose="020B0604020202020204" pitchFamily="34" charset="0"/>
              </a:rPr>
              <a:t>, LinkedIn, etc.</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 name="Slide Number Placeholder 1">
            <a:extLst>
              <a:ext uri="{FF2B5EF4-FFF2-40B4-BE49-F238E27FC236}">
                <a16:creationId xmlns:a16="http://schemas.microsoft.com/office/drawing/2014/main" id="{40D31A9C-F58A-F540-805A-5C535B5A5FD7}"/>
              </a:ext>
            </a:extLst>
          </p:cNvPr>
          <p:cNvSpPr>
            <a:spLocks noGrp="1"/>
          </p:cNvSpPr>
          <p:nvPr>
            <p:ph type="sldNum" sz="quarter" idx="12"/>
          </p:nvPr>
        </p:nvSpPr>
        <p:spPr/>
        <p:txBody>
          <a:bodyPr/>
          <a:lstStyle/>
          <a:p>
            <a:fld id="{3E5BF5F9-4D9A-9543-85E8-59158CD2B6EB}" type="slidenum">
              <a:rPr lang="en-US" smtClean="0"/>
              <a:t>3</a:t>
            </a:fld>
            <a:endParaRPr lang="en-US"/>
          </a:p>
        </p:txBody>
      </p:sp>
    </p:spTree>
    <p:extLst>
      <p:ext uri="{BB962C8B-B14F-4D97-AF65-F5344CB8AC3E}">
        <p14:creationId xmlns:p14="http://schemas.microsoft.com/office/powerpoint/2010/main" val="3082243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3A66B9-656A-364B-AE43-508517DFD2D4}"/>
              </a:ext>
            </a:extLst>
          </p:cNvPr>
          <p:cNvSpPr>
            <a:spLocks noGrp="1"/>
          </p:cNvSpPr>
          <p:nvPr>
            <p:ph type="title"/>
          </p:nvPr>
        </p:nvSpPr>
        <p:spPr/>
        <p:txBody>
          <a:bodyPr/>
          <a:lstStyle/>
          <a:p>
            <a:r>
              <a:rPr lang="en-US" dirty="0">
                <a:latin typeface="Arial" charset="0"/>
                <a:ea typeface="Arial" charset="0"/>
                <a:cs typeface="Arial" charset="0"/>
              </a:rPr>
              <a:t>Forgetting my audience</a:t>
            </a:r>
            <a:endParaRPr lang="en-US" dirty="0"/>
          </a:p>
        </p:txBody>
      </p:sp>
      <p:sp>
        <p:nvSpPr>
          <p:cNvPr id="2" name="Rectangle 1"/>
          <p:cNvSpPr/>
          <p:nvPr/>
        </p:nvSpPr>
        <p:spPr>
          <a:xfrm>
            <a:off x="856571" y="1646422"/>
            <a:ext cx="10809912" cy="3046988"/>
          </a:xfrm>
          <a:prstGeom prst="rect">
            <a:avLst/>
          </a:prstGeom>
        </p:spPr>
        <p:txBody>
          <a:bodyPr wrap="square">
            <a:spAutoFit/>
          </a:bodyPr>
          <a:lstStyle/>
          <a:p>
            <a:pPr marL="457200" indent="-457200">
              <a:buFont typeface="Wingdings" charset="2"/>
              <a:buChar char="§"/>
            </a:pPr>
            <a:r>
              <a:rPr lang="en-US" sz="3200" dirty="0">
                <a:latin typeface="Arial" charset="0"/>
                <a:ea typeface="Arial" charset="0"/>
                <a:cs typeface="Arial" charset="0"/>
              </a:rPr>
              <a:t>Who can see what you share online? </a:t>
            </a:r>
          </a:p>
          <a:p>
            <a:pPr marL="457200" indent="-457200">
              <a:buFont typeface="Wingdings" charset="2"/>
              <a:buChar char="§"/>
            </a:pPr>
            <a:endParaRPr lang="en-US" sz="3200" dirty="0">
              <a:latin typeface="Arial" charset="0"/>
              <a:ea typeface="Arial" charset="0"/>
              <a:cs typeface="Arial" charset="0"/>
            </a:endParaRPr>
          </a:p>
          <a:p>
            <a:pPr marL="457200" indent="-457200">
              <a:buFont typeface="Wingdings" charset="2"/>
              <a:buChar char="§"/>
            </a:pPr>
            <a:r>
              <a:rPr lang="en-US" sz="3200" dirty="0">
                <a:latin typeface="Arial" charset="0"/>
                <a:ea typeface="Arial" charset="0"/>
                <a:cs typeface="Arial" charset="0"/>
              </a:rPr>
              <a:t>Bernstein et al. (2013): </a:t>
            </a:r>
          </a:p>
          <a:p>
            <a:pPr marL="914400" lvl="1" indent="-457200">
              <a:buFont typeface="Arial" charset="0"/>
              <a:buChar char="•"/>
            </a:pPr>
            <a:r>
              <a:rPr lang="en-US" sz="3200" dirty="0">
                <a:latin typeface="Arial" charset="0"/>
                <a:ea typeface="Arial" charset="0"/>
                <a:cs typeface="Arial" charset="0"/>
              </a:rPr>
              <a:t>Users estimate their audience is 27% of its actual size </a:t>
            </a:r>
          </a:p>
          <a:p>
            <a:pPr marL="914400" lvl="1" indent="-457200">
              <a:buFont typeface="Arial" charset="0"/>
              <a:buChar char="•"/>
            </a:pPr>
            <a:r>
              <a:rPr lang="en-US" sz="3200" dirty="0">
                <a:latin typeface="Arial" charset="0"/>
                <a:ea typeface="Arial" charset="0"/>
                <a:cs typeface="Arial" charset="0"/>
              </a:rPr>
              <a:t>Likes, comments, and friend count are bad indicators of audience size for a post </a:t>
            </a:r>
          </a:p>
        </p:txBody>
      </p:sp>
      <p:sp>
        <p:nvSpPr>
          <p:cNvPr id="5" name="TextBox 4"/>
          <p:cNvSpPr txBox="1"/>
          <p:nvPr/>
        </p:nvSpPr>
        <p:spPr>
          <a:xfrm>
            <a:off x="656885" y="4984875"/>
            <a:ext cx="11209283" cy="584775"/>
          </a:xfrm>
          <a:prstGeom prst="rect">
            <a:avLst/>
          </a:prstGeom>
          <a:noFill/>
        </p:spPr>
        <p:txBody>
          <a:bodyPr wrap="square" rtlCol="0">
            <a:spAutoFit/>
          </a:bodyPr>
          <a:lstStyle/>
          <a:p>
            <a:r>
              <a:rPr lang="en-US" sz="3200" dirty="0">
                <a:solidFill>
                  <a:srgbClr val="FF0000"/>
                </a:solidFill>
                <a:latin typeface="Arial" charset="0"/>
                <a:ea typeface="Arial" charset="0"/>
                <a:cs typeface="Arial" charset="0"/>
              </a:rPr>
              <a:t>How much audience do you have across different networks?</a:t>
            </a:r>
          </a:p>
        </p:txBody>
      </p:sp>
      <p:sp>
        <p:nvSpPr>
          <p:cNvPr id="6" name="Rectangle 5"/>
          <p:cNvSpPr/>
          <p:nvPr/>
        </p:nvSpPr>
        <p:spPr>
          <a:xfrm>
            <a:off x="856571" y="6211053"/>
            <a:ext cx="7904728" cy="369332"/>
          </a:xfrm>
          <a:prstGeom prst="rect">
            <a:avLst/>
          </a:prstGeom>
        </p:spPr>
        <p:txBody>
          <a:bodyPr wrap="none">
            <a:spAutoFit/>
          </a:bodyPr>
          <a:lstStyle/>
          <a:p>
            <a:r>
              <a:rPr lang="en-US" dirty="0">
                <a:latin typeface="Arial" charset="0"/>
                <a:ea typeface="Arial" charset="0"/>
                <a:cs typeface="Arial" charset="0"/>
              </a:rPr>
              <a:t>Bernstein et al. (2013):  </a:t>
            </a:r>
            <a:r>
              <a:rPr lang="en-US" dirty="0">
                <a:solidFill>
                  <a:srgbClr val="660099"/>
                </a:solidFill>
                <a:latin typeface="arial" charset="0"/>
                <a:hlinkClick r:id="rId2"/>
              </a:rPr>
              <a:t>Quantifying the invisible audience in social networks</a:t>
            </a:r>
            <a:endParaRPr lang="en-US" b="0" i="0" u="none" strike="noStrike" dirty="0">
              <a:solidFill>
                <a:srgbClr val="660099"/>
              </a:solidFill>
              <a:effectLst/>
              <a:latin typeface="arial" charset="0"/>
              <a:hlinkClick r:id="rId2"/>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30</a:t>
            </a:fld>
            <a:endParaRPr lang="en-US"/>
          </a:p>
        </p:txBody>
      </p:sp>
    </p:spTree>
    <p:extLst>
      <p:ext uri="{BB962C8B-B14F-4D97-AF65-F5344CB8AC3E}">
        <p14:creationId xmlns:p14="http://schemas.microsoft.com/office/powerpoint/2010/main" val="180183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4B52A0-1784-ED46-8142-8C45A1E37799}"/>
              </a:ext>
            </a:extLst>
          </p:cNvPr>
          <p:cNvSpPr>
            <a:spLocks noGrp="1"/>
          </p:cNvSpPr>
          <p:nvPr>
            <p:ph type="title"/>
          </p:nvPr>
        </p:nvSpPr>
        <p:spPr/>
        <p:txBody>
          <a:bodyPr/>
          <a:lstStyle/>
          <a:p>
            <a:r>
              <a:rPr lang="en-US" dirty="0">
                <a:latin typeface="Arial" charset="0"/>
                <a:ea typeface="Arial" charset="0"/>
                <a:cs typeface="Arial" charset="0"/>
              </a:rPr>
              <a:t>Audience changes over time</a:t>
            </a:r>
            <a:endParaRPr lang="en-US" dirty="0"/>
          </a:p>
        </p:txBody>
      </p:sp>
      <p:sp>
        <p:nvSpPr>
          <p:cNvPr id="2" name="Rectangle 1"/>
          <p:cNvSpPr/>
          <p:nvPr/>
        </p:nvSpPr>
        <p:spPr>
          <a:xfrm>
            <a:off x="725214" y="1539078"/>
            <a:ext cx="10830910" cy="4031873"/>
          </a:xfrm>
          <a:prstGeom prst="rect">
            <a:avLst/>
          </a:prstGeom>
        </p:spPr>
        <p:txBody>
          <a:bodyPr wrap="square">
            <a:spAutoFit/>
          </a:bodyPr>
          <a:lstStyle/>
          <a:p>
            <a:pPr marL="285750" indent="-285750">
              <a:buFont typeface="Wingdings" charset="2"/>
              <a:buChar char="§"/>
            </a:pPr>
            <a:r>
              <a:rPr lang="en-US" sz="3200" dirty="0">
                <a:latin typeface="Arial" charset="0"/>
                <a:ea typeface="Arial" charset="0"/>
                <a:cs typeface="Arial" charset="0"/>
              </a:rPr>
              <a:t>What are the privacy implications of using an ONS for multiple years? </a:t>
            </a:r>
          </a:p>
          <a:p>
            <a:pPr marL="285750" indent="-285750">
              <a:buFont typeface="Wingdings" charset="2"/>
              <a:buChar char="§"/>
            </a:pPr>
            <a:endParaRPr lang="en-US" sz="3200" dirty="0">
              <a:latin typeface="Arial" charset="0"/>
              <a:ea typeface="Arial" charset="0"/>
              <a:cs typeface="Arial" charset="0"/>
            </a:endParaRPr>
          </a:p>
          <a:p>
            <a:pPr marL="285750" indent="-285750">
              <a:buFont typeface="Wingdings" charset="2"/>
              <a:buChar char="§"/>
            </a:pPr>
            <a:r>
              <a:rPr lang="en-US" sz="3200" dirty="0">
                <a:latin typeface="Arial" charset="0"/>
                <a:ea typeface="Arial" charset="0"/>
                <a:cs typeface="Arial" charset="0"/>
              </a:rPr>
              <a:t>Bauer et al. (2013): </a:t>
            </a:r>
          </a:p>
          <a:p>
            <a:pPr marL="742950" lvl="1" indent="-285750">
              <a:buFont typeface="Arial" charset="0"/>
              <a:buChar char="•"/>
            </a:pPr>
            <a:r>
              <a:rPr lang="en-US" sz="3200" dirty="0">
                <a:latin typeface="Arial" charset="0"/>
                <a:ea typeface="Arial" charset="0"/>
                <a:cs typeface="Arial" charset="0"/>
              </a:rPr>
              <a:t>People want same audience to have access to a post over time </a:t>
            </a:r>
          </a:p>
          <a:p>
            <a:pPr marL="742950" lvl="1" indent="-285750">
              <a:buFont typeface="Arial" charset="0"/>
              <a:buChar char="•"/>
            </a:pPr>
            <a:r>
              <a:rPr lang="en-US" sz="3200" dirty="0">
                <a:latin typeface="Arial" charset="0"/>
                <a:ea typeface="Arial" charset="0"/>
                <a:cs typeface="Arial" charset="0"/>
              </a:rPr>
              <a:t>People were bad at predicting how their privacy preferences for a post would change </a:t>
            </a:r>
          </a:p>
        </p:txBody>
      </p:sp>
      <p:sp>
        <p:nvSpPr>
          <p:cNvPr id="5" name="Rectangle 4"/>
          <p:cNvSpPr/>
          <p:nvPr/>
        </p:nvSpPr>
        <p:spPr>
          <a:xfrm>
            <a:off x="725214" y="6012386"/>
            <a:ext cx="7709338" cy="646331"/>
          </a:xfrm>
          <a:prstGeom prst="rect">
            <a:avLst/>
          </a:prstGeom>
        </p:spPr>
        <p:txBody>
          <a:bodyPr wrap="square">
            <a:spAutoFit/>
          </a:bodyPr>
          <a:lstStyle/>
          <a:p>
            <a:r>
              <a:rPr lang="en-US" dirty="0">
                <a:latin typeface="Arial" charset="0"/>
                <a:ea typeface="Arial" charset="0"/>
                <a:cs typeface="Arial" charset="0"/>
              </a:rPr>
              <a:t>Bauer et al. (2013):  </a:t>
            </a:r>
            <a:r>
              <a:rPr lang="en-US" dirty="0">
                <a:solidFill>
                  <a:srgbClr val="666666"/>
                </a:solidFill>
                <a:latin typeface="Arial" charset="0"/>
                <a:hlinkClick r:id="rId2"/>
              </a:rPr>
              <a:t>The Post Anachronism: The Temporal Dimension of Facebook Privacy</a:t>
            </a: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31</a:t>
            </a:fld>
            <a:endParaRPr lang="en-US"/>
          </a:p>
        </p:txBody>
      </p:sp>
    </p:spTree>
    <p:extLst>
      <p:ext uri="{BB962C8B-B14F-4D97-AF65-F5344CB8AC3E}">
        <p14:creationId xmlns:p14="http://schemas.microsoft.com/office/powerpoint/2010/main" val="672312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63FD44-D335-C540-81ED-B9F2B1531D4D}"/>
              </a:ext>
            </a:extLst>
          </p:cNvPr>
          <p:cNvSpPr>
            <a:spLocks noGrp="1"/>
          </p:cNvSpPr>
          <p:nvPr>
            <p:ph type="title"/>
          </p:nvPr>
        </p:nvSpPr>
        <p:spPr>
          <a:xfrm>
            <a:off x="740979" y="111694"/>
            <a:ext cx="10515600" cy="1325563"/>
          </a:xfrm>
        </p:spPr>
        <p:txBody>
          <a:bodyPr/>
          <a:lstStyle/>
          <a:p>
            <a:r>
              <a:rPr lang="en-US" dirty="0">
                <a:latin typeface="Arial" charset="0"/>
                <a:ea typeface="Arial" charset="0"/>
                <a:cs typeface="Arial" charset="0"/>
              </a:rPr>
              <a:t>Audience: Context collapse</a:t>
            </a:r>
            <a:endParaRPr lang="en-US" dirty="0"/>
          </a:p>
        </p:txBody>
      </p:sp>
      <p:sp>
        <p:nvSpPr>
          <p:cNvPr id="2" name="Rectangle 1"/>
          <p:cNvSpPr/>
          <p:nvPr/>
        </p:nvSpPr>
        <p:spPr>
          <a:xfrm>
            <a:off x="473165" y="1224175"/>
            <a:ext cx="11603421" cy="4647426"/>
          </a:xfrm>
          <a:prstGeom prst="rect">
            <a:avLst/>
          </a:prstGeom>
        </p:spPr>
        <p:txBody>
          <a:bodyPr wrap="square">
            <a:spAutoFit/>
          </a:bodyPr>
          <a:lstStyle/>
          <a:p>
            <a:pPr marL="285750" indent="-285750">
              <a:buFont typeface="Wingdings" charset="2"/>
              <a:buChar char="§"/>
            </a:pPr>
            <a:r>
              <a:rPr lang="en-US" sz="3200" dirty="0">
                <a:latin typeface="Arial" charset="0"/>
                <a:ea typeface="Arial" charset="0"/>
                <a:cs typeface="Arial" charset="0"/>
              </a:rPr>
              <a:t>Context collapse is the flattening of a person’s multiple audiences into one large audience, caused by ONSs </a:t>
            </a:r>
          </a:p>
          <a:p>
            <a:pPr marL="914400" lvl="1" indent="-457200">
              <a:buFont typeface="Arial" charset="0"/>
              <a:buChar char="•"/>
            </a:pPr>
            <a:r>
              <a:rPr lang="en-US" sz="3200" dirty="0">
                <a:latin typeface="Arial" charset="0"/>
                <a:ea typeface="Arial" charset="0"/>
                <a:cs typeface="Arial" charset="0"/>
              </a:rPr>
              <a:t>combines separate offline groups (e.g., friends, family, coworkers) </a:t>
            </a:r>
          </a:p>
          <a:p>
            <a:pPr marL="285750" indent="-285750">
              <a:buFont typeface="Wingdings" charset="2"/>
              <a:buChar char="§"/>
            </a:pPr>
            <a:endParaRPr lang="en-US" sz="800" dirty="0">
              <a:latin typeface="Arial" charset="0"/>
              <a:ea typeface="Arial" charset="0"/>
              <a:cs typeface="Arial" charset="0"/>
            </a:endParaRPr>
          </a:p>
          <a:p>
            <a:pPr marL="285750" indent="-285750">
              <a:buFont typeface="Wingdings" charset="2"/>
              <a:buChar char="§"/>
            </a:pPr>
            <a:r>
              <a:rPr lang="en-US" sz="3200" dirty="0">
                <a:latin typeface="Arial" charset="0"/>
                <a:ea typeface="Arial" charset="0"/>
                <a:cs typeface="Arial" charset="0"/>
              </a:rPr>
              <a:t>Marwick and Boyd (2011): </a:t>
            </a:r>
          </a:p>
          <a:p>
            <a:pPr marL="742950" lvl="1" indent="-285750">
              <a:buFont typeface="Arial" charset="0"/>
              <a:buChar char="•"/>
            </a:pPr>
            <a:r>
              <a:rPr lang="en-US" sz="3200" dirty="0">
                <a:latin typeface="Arial" charset="0"/>
                <a:ea typeface="Arial" charset="0"/>
                <a:cs typeface="Arial" charset="0"/>
              </a:rPr>
              <a:t>Twitter users cannot vary their self-presentation by audience, so they must self-censor or balance their content </a:t>
            </a:r>
          </a:p>
          <a:p>
            <a:pPr marL="742950" lvl="1" indent="-285750">
              <a:buFont typeface="Arial" charset="0"/>
              <a:buChar char="•"/>
            </a:pPr>
            <a:r>
              <a:rPr lang="en-US" sz="3200" dirty="0">
                <a:latin typeface="Arial" charset="0"/>
                <a:ea typeface="Arial" charset="0"/>
                <a:cs typeface="Arial" charset="0"/>
              </a:rPr>
              <a:t>Users create an imagined audience for whom they construct their identity </a:t>
            </a:r>
          </a:p>
        </p:txBody>
      </p:sp>
      <p:sp>
        <p:nvSpPr>
          <p:cNvPr id="5" name="Rectangle 4"/>
          <p:cNvSpPr/>
          <p:nvPr/>
        </p:nvSpPr>
        <p:spPr>
          <a:xfrm>
            <a:off x="740979" y="6033184"/>
            <a:ext cx="9506607" cy="646331"/>
          </a:xfrm>
          <a:prstGeom prst="rect">
            <a:avLst/>
          </a:prstGeom>
        </p:spPr>
        <p:txBody>
          <a:bodyPr wrap="square">
            <a:spAutoFit/>
          </a:bodyPr>
          <a:lstStyle/>
          <a:p>
            <a:r>
              <a:rPr lang="en-US" dirty="0"/>
              <a:t>Marwick, Alice E and </a:t>
            </a:r>
            <a:r>
              <a:rPr lang="en-US" dirty="0" err="1"/>
              <a:t>Danah</a:t>
            </a:r>
            <a:r>
              <a:rPr lang="en-US" dirty="0"/>
              <a:t> Boyd. I tweet honestly, I tweet passionately: Twitter users, context collapse, and the imagined audience. New Media &amp; Society. 2011.</a:t>
            </a:r>
          </a:p>
        </p:txBody>
      </p:sp>
      <p:sp>
        <p:nvSpPr>
          <p:cNvPr id="3" name="Slide Number Placeholder 2"/>
          <p:cNvSpPr>
            <a:spLocks noGrp="1"/>
          </p:cNvSpPr>
          <p:nvPr>
            <p:ph type="sldNum" sz="quarter" idx="12"/>
          </p:nvPr>
        </p:nvSpPr>
        <p:spPr/>
        <p:txBody>
          <a:bodyPr/>
          <a:lstStyle/>
          <a:p>
            <a:fld id="{3E5BF5F9-4D9A-9543-85E8-59158CD2B6EB}" type="slidenum">
              <a:rPr lang="en-US" smtClean="0"/>
              <a:t>32</a:t>
            </a:fld>
            <a:endParaRPr lang="en-US"/>
          </a:p>
        </p:txBody>
      </p:sp>
    </p:spTree>
    <p:extLst>
      <p:ext uri="{BB962C8B-B14F-4D97-AF65-F5344CB8AC3E}">
        <p14:creationId xmlns:p14="http://schemas.microsoft.com/office/powerpoint/2010/main" val="1639594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F0F165-F2A2-534C-927F-867C740A58EE}"/>
              </a:ext>
            </a:extLst>
          </p:cNvPr>
          <p:cNvSpPr>
            <a:spLocks noGrp="1"/>
          </p:cNvSpPr>
          <p:nvPr>
            <p:ph type="title"/>
          </p:nvPr>
        </p:nvSpPr>
        <p:spPr/>
        <p:txBody>
          <a:bodyPr/>
          <a:lstStyle/>
          <a:p>
            <a:r>
              <a:rPr lang="en-US" dirty="0">
                <a:latin typeface="Arial" charset="0"/>
                <a:ea typeface="Arial" charset="0"/>
                <a:cs typeface="Arial" charset="0"/>
              </a:rPr>
              <a:t>Regret about over-sharing</a:t>
            </a:r>
            <a:endParaRPr lang="en-US" dirty="0"/>
          </a:p>
        </p:txBody>
      </p:sp>
      <p:sp>
        <p:nvSpPr>
          <p:cNvPr id="2" name="Rectangle 1"/>
          <p:cNvSpPr/>
          <p:nvPr/>
        </p:nvSpPr>
        <p:spPr>
          <a:xfrm>
            <a:off x="573470" y="1799986"/>
            <a:ext cx="10752084" cy="3539430"/>
          </a:xfrm>
          <a:prstGeom prst="rect">
            <a:avLst/>
          </a:prstGeom>
        </p:spPr>
        <p:txBody>
          <a:bodyPr wrap="square">
            <a:spAutoFit/>
          </a:bodyPr>
          <a:lstStyle/>
          <a:p>
            <a:pPr marL="285750" indent="-285750">
              <a:buFont typeface="Wingdings" charset="2"/>
              <a:buChar char="§"/>
            </a:pPr>
            <a:r>
              <a:rPr lang="en-US" sz="3200" dirty="0">
                <a:latin typeface="Arial" charset="0"/>
                <a:ea typeface="Arial" charset="0"/>
                <a:cs typeface="Arial" charset="0"/>
              </a:rPr>
              <a:t>What are you likely to regret posting? </a:t>
            </a:r>
          </a:p>
          <a:p>
            <a:pPr marL="285750" indent="-285750">
              <a:buFont typeface="Wingdings" charset="2"/>
              <a:buChar char="§"/>
            </a:pPr>
            <a:endParaRPr lang="en-US" sz="3200" dirty="0">
              <a:latin typeface="Arial" charset="0"/>
              <a:ea typeface="Arial" charset="0"/>
              <a:cs typeface="Arial" charset="0"/>
            </a:endParaRPr>
          </a:p>
          <a:p>
            <a:pPr marL="285750" indent="-285750">
              <a:buFont typeface="Wingdings" charset="2"/>
              <a:buChar char="§"/>
            </a:pPr>
            <a:r>
              <a:rPr lang="en-US" sz="3200" dirty="0">
                <a:latin typeface="Arial" charset="0"/>
                <a:ea typeface="Arial" charset="0"/>
                <a:cs typeface="Arial" charset="0"/>
              </a:rPr>
              <a:t>Sleeper et al. (2013): </a:t>
            </a:r>
          </a:p>
          <a:p>
            <a:pPr marL="742950" lvl="1" indent="-285750">
              <a:buFont typeface="Arial" charset="0"/>
              <a:buChar char="•"/>
            </a:pPr>
            <a:r>
              <a:rPr lang="en-US" sz="3200" dirty="0">
                <a:latin typeface="Arial" charset="0"/>
                <a:ea typeface="Arial" charset="0"/>
                <a:cs typeface="Arial" charset="0"/>
              </a:rPr>
              <a:t>Twitter users tended to regret tweets where they had criticized something, made an error, or shared a lot </a:t>
            </a:r>
          </a:p>
          <a:p>
            <a:pPr marL="742950" lvl="1" indent="-285750">
              <a:buFont typeface="Arial" charset="0"/>
              <a:buChar char="•"/>
            </a:pPr>
            <a:r>
              <a:rPr lang="en-US" sz="3200" dirty="0">
                <a:latin typeface="Arial" charset="0"/>
                <a:ea typeface="Arial" charset="0"/>
                <a:cs typeface="Arial" charset="0"/>
              </a:rPr>
              <a:t>Users would realize regret hours or days later, and delete or apologize for tweet </a:t>
            </a:r>
          </a:p>
        </p:txBody>
      </p:sp>
      <p:sp>
        <p:nvSpPr>
          <p:cNvPr id="5" name="Rectangle 4"/>
          <p:cNvSpPr/>
          <p:nvPr/>
        </p:nvSpPr>
        <p:spPr>
          <a:xfrm>
            <a:off x="573470" y="5784767"/>
            <a:ext cx="10968859" cy="923330"/>
          </a:xfrm>
          <a:prstGeom prst="rect">
            <a:avLst/>
          </a:prstGeom>
        </p:spPr>
        <p:txBody>
          <a:bodyPr wrap="square">
            <a:spAutoFit/>
          </a:bodyPr>
          <a:lstStyle/>
          <a:p>
            <a:r>
              <a:rPr lang="en-US"/>
              <a:t>Manya</a:t>
            </a:r>
            <a:r>
              <a:rPr lang="en-US" dirty="0"/>
              <a:t> Sleeper, Justin </a:t>
            </a:r>
            <a:r>
              <a:rPr lang="en-US" dirty="0" err="1"/>
              <a:t>Cranshaw</a:t>
            </a:r>
            <a:r>
              <a:rPr lang="en-US" dirty="0"/>
              <a:t>, Patrick Gage Kelley, </a:t>
            </a:r>
            <a:r>
              <a:rPr lang="en-US" dirty="0" err="1"/>
              <a:t>Blase</a:t>
            </a:r>
            <a:r>
              <a:rPr lang="en-US" dirty="0"/>
              <a:t> Ur, Alessandro </a:t>
            </a:r>
            <a:r>
              <a:rPr lang="en-US" dirty="0" err="1"/>
              <a:t>Acquisti</a:t>
            </a:r>
            <a:r>
              <a:rPr lang="en-US" dirty="0"/>
              <a:t>, Lorrie Faith </a:t>
            </a:r>
            <a:r>
              <a:rPr lang="en-US" dirty="0" err="1"/>
              <a:t>Cranor</a:t>
            </a:r>
            <a:r>
              <a:rPr lang="en-US" dirty="0"/>
              <a:t>, and Norman </a:t>
            </a:r>
            <a:r>
              <a:rPr lang="en-US" dirty="0" err="1"/>
              <a:t>Sadeh</a:t>
            </a:r>
            <a:r>
              <a:rPr lang="en-US" dirty="0"/>
              <a:t>. "I read my Twitter the next morning and was astonished": A Conversational Perspective on Twitter Regrets. In Proceedings of the SIGCHI Conference on Human Factors in Computing Systems, 2013. (CHI '13) </a:t>
            </a:r>
          </a:p>
        </p:txBody>
      </p:sp>
      <p:sp>
        <p:nvSpPr>
          <p:cNvPr id="3" name="Slide Number Placeholder 2"/>
          <p:cNvSpPr>
            <a:spLocks noGrp="1"/>
          </p:cNvSpPr>
          <p:nvPr>
            <p:ph type="sldNum" sz="quarter" idx="12"/>
          </p:nvPr>
        </p:nvSpPr>
        <p:spPr/>
        <p:txBody>
          <a:bodyPr/>
          <a:lstStyle/>
          <a:p>
            <a:fld id="{3E5BF5F9-4D9A-9543-85E8-59158CD2B6EB}" type="slidenum">
              <a:rPr lang="en-US" smtClean="0"/>
              <a:t>33</a:t>
            </a:fld>
            <a:endParaRPr lang="en-US"/>
          </a:p>
        </p:txBody>
      </p:sp>
    </p:spTree>
    <p:extLst>
      <p:ext uri="{BB962C8B-B14F-4D97-AF65-F5344CB8AC3E}">
        <p14:creationId xmlns:p14="http://schemas.microsoft.com/office/powerpoint/2010/main" val="154569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8838-7CFB-084C-9D62-15115174DF9B}"/>
              </a:ext>
            </a:extLst>
          </p:cNvPr>
          <p:cNvSpPr>
            <a:spLocks noGrp="1"/>
          </p:cNvSpPr>
          <p:nvPr>
            <p:ph type="title"/>
          </p:nvPr>
        </p:nvSpPr>
        <p:spPr/>
        <p:txBody>
          <a:bodyPr/>
          <a:lstStyle/>
          <a:p>
            <a:r>
              <a:rPr lang="en-US" dirty="0">
                <a:latin typeface="Arial" charset="0"/>
                <a:ea typeface="Arial" charset="0"/>
                <a:cs typeface="Arial" charset="0"/>
              </a:rPr>
              <a:t>What leads to a regret?</a:t>
            </a:r>
            <a:endParaRPr lang="en-US" dirty="0"/>
          </a:p>
        </p:txBody>
      </p:sp>
      <p:sp>
        <p:nvSpPr>
          <p:cNvPr id="5" name="Rectangle 4"/>
          <p:cNvSpPr/>
          <p:nvPr/>
        </p:nvSpPr>
        <p:spPr>
          <a:xfrm>
            <a:off x="856571" y="1965179"/>
            <a:ext cx="10515599" cy="1384995"/>
          </a:xfrm>
          <a:prstGeom prst="rect">
            <a:avLst/>
          </a:prstGeom>
        </p:spPr>
        <p:txBody>
          <a:bodyPr wrap="square">
            <a:spAutoFit/>
          </a:bodyPr>
          <a:lstStyle/>
          <a:p>
            <a:r>
              <a:rPr lang="en-US" sz="2800" dirty="0">
                <a:solidFill>
                  <a:srgbClr val="FF0000"/>
                </a:solidFill>
                <a:latin typeface="Arial" charset="0"/>
                <a:ea typeface="Arial" charset="0"/>
                <a:cs typeface="Arial" charset="0"/>
              </a:rPr>
              <a:t>57% of Americans who use social media have posted or texted something that they regret afterwards [</a:t>
            </a:r>
            <a:r>
              <a:rPr lang="en-US" sz="2800" dirty="0">
                <a:solidFill>
                  <a:srgbClr val="000000"/>
                </a:solidFill>
                <a:latin typeface="Arial" charset="0"/>
                <a:ea typeface="Arial" charset="0"/>
                <a:cs typeface="Arial" charset="0"/>
                <a:hlinkClick r:id="rId2"/>
              </a:rPr>
              <a:t>YouGov Omnibus survey</a:t>
            </a:r>
            <a:r>
              <a:rPr lang="en-US" sz="2800" dirty="0">
                <a:solidFill>
                  <a:srgbClr val="000000"/>
                </a:solidFill>
                <a:latin typeface="Arial" charset="0"/>
                <a:ea typeface="Arial" charset="0"/>
                <a:cs typeface="Arial" charset="0"/>
              </a:rPr>
              <a:t>]</a:t>
            </a:r>
            <a:endParaRPr lang="en-US" sz="2800" dirty="0">
              <a:latin typeface="Arial" charset="0"/>
              <a:ea typeface="Arial" charset="0"/>
              <a:cs typeface="Arial" charset="0"/>
            </a:endParaRPr>
          </a:p>
          <a:p>
            <a:endParaRPr lang="en-US" sz="2800" dirty="0">
              <a:solidFill>
                <a:srgbClr val="FF0000"/>
              </a:solidFill>
              <a:latin typeface="Arial" charset="0"/>
              <a:ea typeface="Arial" charset="0"/>
              <a:cs typeface="Arial" charset="0"/>
            </a:endParaRPr>
          </a:p>
        </p:txBody>
      </p:sp>
      <p:sp>
        <p:nvSpPr>
          <p:cNvPr id="8" name="TextBox 7"/>
          <p:cNvSpPr txBox="1"/>
          <p:nvPr/>
        </p:nvSpPr>
        <p:spPr>
          <a:xfrm>
            <a:off x="999957" y="3919154"/>
            <a:ext cx="8808822" cy="1569660"/>
          </a:xfrm>
          <a:prstGeom prst="rect">
            <a:avLst/>
          </a:prstGeom>
          <a:noFill/>
        </p:spPr>
        <p:txBody>
          <a:bodyPr wrap="none" rtlCol="0">
            <a:spAutoFit/>
          </a:bodyPr>
          <a:lstStyle/>
          <a:p>
            <a:pPr marL="285750" indent="-285750">
              <a:buFont typeface="Arial" charset="0"/>
              <a:buChar char="•"/>
            </a:pPr>
            <a:r>
              <a:rPr lang="en-US" sz="3200" dirty="0">
                <a:latin typeface="Arial" charset="0"/>
                <a:ea typeface="Arial" charset="0"/>
                <a:cs typeface="Arial" charset="0"/>
              </a:rPr>
              <a:t>What actions lead to a regret?</a:t>
            </a:r>
          </a:p>
          <a:p>
            <a:pPr marL="285750" indent="-285750">
              <a:buFont typeface="Arial" charset="0"/>
              <a:buChar char="•"/>
            </a:pPr>
            <a:r>
              <a:rPr lang="en-US" sz="3200" dirty="0">
                <a:latin typeface="Arial" charset="0"/>
                <a:ea typeface="Arial" charset="0"/>
                <a:cs typeface="Arial" charset="0"/>
              </a:rPr>
              <a:t>Why might cause those actions to take place?</a:t>
            </a:r>
          </a:p>
          <a:p>
            <a:pPr marL="285750" indent="-285750">
              <a:buFont typeface="Arial" charset="0"/>
              <a:buChar char="•"/>
            </a:pPr>
            <a:endParaRPr lang="en-US" sz="32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34</a:t>
            </a:fld>
            <a:endParaRPr lang="en-US"/>
          </a:p>
        </p:txBody>
      </p:sp>
    </p:spTree>
    <p:extLst>
      <p:ext uri="{BB962C8B-B14F-4D97-AF65-F5344CB8AC3E}">
        <p14:creationId xmlns:p14="http://schemas.microsoft.com/office/powerpoint/2010/main" val="90379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2E0552-A0F1-C144-BB7D-19DB6267026D}"/>
              </a:ext>
            </a:extLst>
          </p:cNvPr>
          <p:cNvSpPr>
            <a:spLocks noGrp="1"/>
          </p:cNvSpPr>
          <p:nvPr>
            <p:ph type="title"/>
          </p:nvPr>
        </p:nvSpPr>
        <p:spPr>
          <a:xfrm>
            <a:off x="838200" y="164378"/>
            <a:ext cx="10515600" cy="1325563"/>
          </a:xfrm>
        </p:spPr>
        <p:txBody>
          <a:bodyPr/>
          <a:lstStyle/>
          <a:p>
            <a:r>
              <a:rPr lang="en-US" dirty="0">
                <a:latin typeface="Arial" charset="0"/>
                <a:ea typeface="Arial" charset="0"/>
                <a:cs typeface="Arial" charset="0"/>
              </a:rPr>
              <a:t>Exercise: Regrettable Actions</a:t>
            </a:r>
            <a:endParaRPr lang="en-US" dirty="0"/>
          </a:p>
        </p:txBody>
      </p:sp>
      <p:sp>
        <p:nvSpPr>
          <p:cNvPr id="2" name="Rectangle 1"/>
          <p:cNvSpPr/>
          <p:nvPr/>
        </p:nvSpPr>
        <p:spPr>
          <a:xfrm>
            <a:off x="838200" y="1524258"/>
            <a:ext cx="9724718" cy="4832092"/>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I shared pictures or messages that may affect my relationship with my family or partner </a:t>
            </a:r>
          </a:p>
          <a:p>
            <a:pPr marL="285750" indent="-285750">
              <a:buFont typeface="Arial" charset="0"/>
              <a:buChar char="•"/>
            </a:pPr>
            <a:r>
              <a:rPr lang="en-US" sz="2800" dirty="0">
                <a:latin typeface="Arial" charset="0"/>
                <a:ea typeface="Arial" charset="0"/>
                <a:cs typeface="Arial" charset="0"/>
              </a:rPr>
              <a:t>I shared pictures or messages that may affect my reputation at work </a:t>
            </a:r>
          </a:p>
          <a:p>
            <a:pPr marL="285750" indent="-285750">
              <a:buFont typeface="Arial" charset="0"/>
              <a:buChar char="•"/>
            </a:pPr>
            <a:r>
              <a:rPr lang="en-US" sz="2800" dirty="0">
                <a:latin typeface="Arial" charset="0"/>
                <a:ea typeface="Arial" charset="0"/>
                <a:cs typeface="Arial" charset="0"/>
              </a:rPr>
              <a:t>I made a comment in the heat of the moment and I may have offended many people </a:t>
            </a:r>
          </a:p>
          <a:p>
            <a:pPr marL="285750" indent="-285750">
              <a:buFont typeface="Arial" charset="0"/>
              <a:buChar char="•"/>
            </a:pPr>
            <a:r>
              <a:rPr lang="en-US" sz="2800" dirty="0">
                <a:latin typeface="Arial" charset="0"/>
                <a:ea typeface="Arial" charset="0"/>
                <a:cs typeface="Arial" charset="0"/>
              </a:rPr>
              <a:t>I sent “sexting” messages and am fearful that they may be shared </a:t>
            </a:r>
          </a:p>
          <a:p>
            <a:pPr marL="285750" indent="-285750">
              <a:buFont typeface="Arial" charset="0"/>
              <a:buChar char="•"/>
            </a:pPr>
            <a:r>
              <a:rPr lang="en-US" sz="2800" dirty="0">
                <a:latin typeface="Arial" charset="0"/>
                <a:ea typeface="Arial" charset="0"/>
                <a:cs typeface="Arial" charset="0"/>
              </a:rPr>
              <a:t>I made a comment in the heat of the moment and offended a friend </a:t>
            </a:r>
          </a:p>
          <a:p>
            <a:pPr marL="285750" indent="-285750">
              <a:buFont typeface="Arial" charset="0"/>
              <a:buChar char="•"/>
            </a:pPr>
            <a:r>
              <a:rPr lang="en-US" sz="2800" dirty="0">
                <a:latin typeface="Arial" charset="0"/>
                <a:ea typeface="Arial" charset="0"/>
                <a:cs typeface="Arial" charset="0"/>
              </a:rPr>
              <a:t>I didn’t properly consider a response and I sounded foolish</a:t>
            </a:r>
          </a:p>
        </p:txBody>
      </p:sp>
      <p:sp>
        <p:nvSpPr>
          <p:cNvPr id="5" name="TextBox 4"/>
          <p:cNvSpPr txBox="1"/>
          <p:nvPr/>
        </p:nvSpPr>
        <p:spPr>
          <a:xfrm>
            <a:off x="10581289" y="2700271"/>
            <a:ext cx="936475" cy="1569660"/>
          </a:xfrm>
          <a:prstGeom prst="rect">
            <a:avLst/>
          </a:prstGeom>
          <a:noFill/>
        </p:spPr>
        <p:txBody>
          <a:bodyPr wrap="none" rtlCol="0">
            <a:spAutoFit/>
          </a:bodyPr>
          <a:lstStyle/>
          <a:p>
            <a:r>
              <a:rPr lang="en-US" sz="9600" b="1" dirty="0">
                <a:solidFill>
                  <a:srgbClr val="FF0000"/>
                </a:solidFill>
                <a:latin typeface="Arial" charset="0"/>
                <a:ea typeface="Arial" charset="0"/>
                <a:cs typeface="Arial" charset="0"/>
              </a:rPr>
              <a:t>?</a:t>
            </a:r>
          </a:p>
        </p:txBody>
      </p:sp>
      <p:sp>
        <p:nvSpPr>
          <p:cNvPr id="3" name="Slide Number Placeholder 2"/>
          <p:cNvSpPr>
            <a:spLocks noGrp="1"/>
          </p:cNvSpPr>
          <p:nvPr>
            <p:ph type="sldNum" sz="quarter" idx="12"/>
          </p:nvPr>
        </p:nvSpPr>
        <p:spPr/>
        <p:txBody>
          <a:bodyPr/>
          <a:lstStyle/>
          <a:p>
            <a:fld id="{3E5BF5F9-4D9A-9543-85E8-59158CD2B6EB}" type="slidenum">
              <a:rPr lang="en-US" smtClean="0"/>
              <a:t>35</a:t>
            </a:fld>
            <a:endParaRPr lang="en-US"/>
          </a:p>
        </p:txBody>
      </p:sp>
    </p:spTree>
    <p:extLst>
      <p:ext uri="{BB962C8B-B14F-4D97-AF65-F5344CB8AC3E}">
        <p14:creationId xmlns:p14="http://schemas.microsoft.com/office/powerpoint/2010/main" val="2115508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E6A040-8C67-A143-B92A-38692FFA37E2}"/>
              </a:ext>
            </a:extLst>
          </p:cNvPr>
          <p:cNvSpPr>
            <a:spLocks noGrp="1"/>
          </p:cNvSpPr>
          <p:nvPr>
            <p:ph type="title"/>
          </p:nvPr>
        </p:nvSpPr>
        <p:spPr>
          <a:xfrm>
            <a:off x="652221" y="132650"/>
            <a:ext cx="10515600" cy="1325563"/>
          </a:xfrm>
        </p:spPr>
        <p:txBody>
          <a:bodyPr/>
          <a:lstStyle/>
          <a:p>
            <a:r>
              <a:rPr lang="en-US" dirty="0">
                <a:latin typeface="Arial" charset="0"/>
                <a:ea typeface="Arial" charset="0"/>
                <a:cs typeface="Arial" charset="0"/>
              </a:rPr>
              <a:t>Regrettable Actions</a:t>
            </a:r>
            <a:endParaRPr lang="en-US" dirty="0"/>
          </a:p>
        </p:txBody>
      </p:sp>
      <p:sp>
        <p:nvSpPr>
          <p:cNvPr id="2" name="Rectangle 1"/>
          <p:cNvSpPr/>
          <p:nvPr/>
        </p:nvSpPr>
        <p:spPr>
          <a:xfrm>
            <a:off x="346841" y="6352143"/>
            <a:ext cx="10089931" cy="369332"/>
          </a:xfrm>
          <a:prstGeom prst="rect">
            <a:avLst/>
          </a:prstGeom>
        </p:spPr>
        <p:txBody>
          <a:bodyPr wrap="square">
            <a:spAutoFit/>
          </a:bodyPr>
          <a:lstStyle/>
          <a:p>
            <a:r>
              <a:rPr lang="en-US" dirty="0">
                <a:hlinkClick r:id="rId2"/>
              </a:rPr>
              <a:t>https://www.huffingtonpost.com/entry/more-than-half-of-america_b_7872514</a:t>
            </a:r>
            <a:endParaRPr lang="en-US" dirty="0"/>
          </a:p>
        </p:txBody>
      </p:sp>
      <p:pic>
        <p:nvPicPr>
          <p:cNvPr id="2050" name="Picture 2" descr="survey respo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66" y="1252069"/>
            <a:ext cx="7756634" cy="49456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E5BF5F9-4D9A-9543-85E8-59158CD2B6EB}" type="slidenum">
              <a:rPr lang="en-US" smtClean="0"/>
              <a:t>36</a:t>
            </a:fld>
            <a:endParaRPr lang="en-US"/>
          </a:p>
        </p:txBody>
      </p:sp>
    </p:spTree>
    <p:extLst>
      <p:ext uri="{BB962C8B-B14F-4D97-AF65-F5344CB8AC3E}">
        <p14:creationId xmlns:p14="http://schemas.microsoft.com/office/powerpoint/2010/main" val="1620167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9212BF-C4EB-B24C-8AF6-53731E3EEFBC}"/>
              </a:ext>
            </a:extLst>
          </p:cNvPr>
          <p:cNvSpPr>
            <a:spLocks noGrp="1"/>
          </p:cNvSpPr>
          <p:nvPr>
            <p:ph type="title"/>
          </p:nvPr>
        </p:nvSpPr>
        <p:spPr/>
        <p:txBody>
          <a:bodyPr/>
          <a:lstStyle/>
          <a:p>
            <a:r>
              <a:rPr lang="en-US" dirty="0">
                <a:latin typeface="Arial" charset="0"/>
                <a:ea typeface="Arial" charset="0"/>
                <a:cs typeface="Arial" charset="0"/>
              </a:rPr>
              <a:t>Exercise: Reasons for Regret</a:t>
            </a:r>
            <a:endParaRPr lang="en-US" dirty="0"/>
          </a:p>
        </p:txBody>
      </p:sp>
      <p:sp>
        <p:nvSpPr>
          <p:cNvPr id="2" name="Rectangle 1"/>
          <p:cNvSpPr/>
          <p:nvPr/>
        </p:nvSpPr>
        <p:spPr>
          <a:xfrm>
            <a:off x="1313793" y="1662188"/>
            <a:ext cx="6096000" cy="4401205"/>
          </a:xfrm>
          <a:prstGeom prst="rect">
            <a:avLst/>
          </a:prstGeom>
        </p:spPr>
        <p:txBody>
          <a:bodyPr>
            <a:spAutoFit/>
          </a:bodyPr>
          <a:lstStyle/>
          <a:p>
            <a:pPr marL="285750" indent="-285750">
              <a:buFont typeface="Arial" charset="0"/>
              <a:buChar char="•"/>
            </a:pPr>
            <a:r>
              <a:rPr lang="en-US" sz="2800" dirty="0">
                <a:latin typeface="Arial" charset="0"/>
                <a:ea typeface="Arial" charset="0"/>
                <a:cs typeface="Arial" charset="0"/>
              </a:rPr>
              <a:t>When I am with friends </a:t>
            </a:r>
          </a:p>
          <a:p>
            <a:pPr marL="285750" indent="-285750">
              <a:buFont typeface="Arial" charset="0"/>
              <a:buChar char="•"/>
            </a:pPr>
            <a:r>
              <a:rPr lang="en-US" sz="2800" dirty="0">
                <a:latin typeface="Arial" charset="0"/>
                <a:ea typeface="Arial" charset="0"/>
                <a:cs typeface="Arial" charset="0"/>
              </a:rPr>
              <a:t>On a laptop/computer </a:t>
            </a:r>
          </a:p>
          <a:p>
            <a:pPr marL="285750" indent="-285750">
              <a:buFont typeface="Arial" charset="0"/>
              <a:buChar char="•"/>
            </a:pPr>
            <a:r>
              <a:rPr lang="en-US" sz="2800" dirty="0">
                <a:latin typeface="Arial" charset="0"/>
                <a:ea typeface="Arial" charset="0"/>
                <a:cs typeface="Arial" charset="0"/>
              </a:rPr>
              <a:t>On my smartphone</a:t>
            </a:r>
          </a:p>
          <a:p>
            <a:pPr marL="285750" indent="-285750">
              <a:buFont typeface="Arial" charset="0"/>
              <a:buChar char="•"/>
            </a:pPr>
            <a:r>
              <a:rPr lang="en-US" sz="2800" dirty="0">
                <a:latin typeface="Arial" charset="0"/>
                <a:ea typeface="Arial" charset="0"/>
                <a:cs typeface="Arial" charset="0"/>
              </a:rPr>
              <a:t> When I have drunk some alcohol </a:t>
            </a:r>
          </a:p>
          <a:p>
            <a:pPr marL="285750" indent="-285750">
              <a:buFont typeface="Arial" charset="0"/>
              <a:buChar char="•"/>
            </a:pPr>
            <a:r>
              <a:rPr lang="en-US" sz="2800" dirty="0">
                <a:latin typeface="Arial" charset="0"/>
                <a:ea typeface="Arial" charset="0"/>
                <a:cs typeface="Arial" charset="0"/>
              </a:rPr>
              <a:t>At home </a:t>
            </a:r>
          </a:p>
          <a:p>
            <a:pPr marL="285750" indent="-285750">
              <a:buFont typeface="Arial" charset="0"/>
              <a:buChar char="•"/>
            </a:pPr>
            <a:r>
              <a:rPr lang="en-US" sz="2800" dirty="0">
                <a:latin typeface="Arial" charset="0"/>
                <a:ea typeface="Arial" charset="0"/>
                <a:cs typeface="Arial" charset="0"/>
              </a:rPr>
              <a:t>Late night when I am tired </a:t>
            </a:r>
          </a:p>
          <a:p>
            <a:pPr marL="285750" indent="-285750">
              <a:buFont typeface="Arial" charset="0"/>
              <a:buChar char="•"/>
            </a:pPr>
            <a:r>
              <a:rPr lang="en-US" sz="2800" dirty="0">
                <a:latin typeface="Arial" charset="0"/>
                <a:ea typeface="Arial" charset="0"/>
                <a:cs typeface="Arial" charset="0"/>
              </a:rPr>
              <a:t>When I am on my own </a:t>
            </a:r>
          </a:p>
          <a:p>
            <a:pPr marL="285750" indent="-285750">
              <a:buFont typeface="Arial" charset="0"/>
              <a:buChar char="•"/>
            </a:pPr>
            <a:r>
              <a:rPr lang="en-US" sz="2800" dirty="0">
                <a:latin typeface="Arial" charset="0"/>
                <a:ea typeface="Arial" charset="0"/>
                <a:cs typeface="Arial" charset="0"/>
              </a:rPr>
              <a:t>When I am busy and respond too quickly </a:t>
            </a:r>
          </a:p>
          <a:p>
            <a:pPr marL="285750" indent="-285750">
              <a:buFont typeface="Arial" charset="0"/>
              <a:buChar char="•"/>
            </a:pPr>
            <a:r>
              <a:rPr lang="en-US" sz="2800" dirty="0">
                <a:latin typeface="Arial" charset="0"/>
                <a:ea typeface="Arial" charset="0"/>
                <a:cs typeface="Arial" charset="0"/>
              </a:rPr>
              <a:t>In the office</a:t>
            </a:r>
          </a:p>
        </p:txBody>
      </p:sp>
      <p:sp>
        <p:nvSpPr>
          <p:cNvPr id="5" name="TextBox 4"/>
          <p:cNvSpPr txBox="1"/>
          <p:nvPr/>
        </p:nvSpPr>
        <p:spPr>
          <a:xfrm>
            <a:off x="8610600" y="3157471"/>
            <a:ext cx="936475" cy="1569660"/>
          </a:xfrm>
          <a:prstGeom prst="rect">
            <a:avLst/>
          </a:prstGeom>
          <a:noFill/>
        </p:spPr>
        <p:txBody>
          <a:bodyPr wrap="none" rtlCol="0">
            <a:spAutoFit/>
          </a:bodyPr>
          <a:lstStyle/>
          <a:p>
            <a:r>
              <a:rPr lang="en-US" sz="9600" b="1" dirty="0">
                <a:solidFill>
                  <a:srgbClr val="FF0000"/>
                </a:solidFill>
                <a:latin typeface="Arial" charset="0"/>
                <a:ea typeface="Arial" charset="0"/>
                <a:cs typeface="Arial" charset="0"/>
              </a:rPr>
              <a:t>?</a:t>
            </a:r>
          </a:p>
        </p:txBody>
      </p:sp>
      <p:sp>
        <p:nvSpPr>
          <p:cNvPr id="3" name="Slide Number Placeholder 2"/>
          <p:cNvSpPr>
            <a:spLocks noGrp="1"/>
          </p:cNvSpPr>
          <p:nvPr>
            <p:ph type="sldNum" sz="quarter" idx="12"/>
          </p:nvPr>
        </p:nvSpPr>
        <p:spPr/>
        <p:txBody>
          <a:bodyPr/>
          <a:lstStyle/>
          <a:p>
            <a:fld id="{3E5BF5F9-4D9A-9543-85E8-59158CD2B6EB}" type="slidenum">
              <a:rPr lang="en-US" smtClean="0"/>
              <a:t>37</a:t>
            </a:fld>
            <a:endParaRPr lang="en-US"/>
          </a:p>
        </p:txBody>
      </p:sp>
    </p:spTree>
    <p:extLst>
      <p:ext uri="{BB962C8B-B14F-4D97-AF65-F5344CB8AC3E}">
        <p14:creationId xmlns:p14="http://schemas.microsoft.com/office/powerpoint/2010/main" val="56276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5FF7-5375-D740-B37B-8ABB3483EC06}"/>
              </a:ext>
            </a:extLst>
          </p:cNvPr>
          <p:cNvSpPr>
            <a:spLocks noGrp="1"/>
          </p:cNvSpPr>
          <p:nvPr>
            <p:ph type="title"/>
          </p:nvPr>
        </p:nvSpPr>
        <p:spPr>
          <a:xfrm>
            <a:off x="838200" y="136071"/>
            <a:ext cx="10515600" cy="1325563"/>
          </a:xfrm>
        </p:spPr>
        <p:txBody>
          <a:bodyPr/>
          <a:lstStyle/>
          <a:p>
            <a:r>
              <a:rPr lang="en-US" dirty="0">
                <a:latin typeface="Arial" charset="0"/>
                <a:ea typeface="Arial" charset="0"/>
                <a:cs typeface="Arial" charset="0"/>
              </a:rPr>
              <a:t>Reasons for regret</a:t>
            </a:r>
            <a:endParaRPr lang="en-US" dirty="0"/>
          </a:p>
        </p:txBody>
      </p:sp>
      <p:pic>
        <p:nvPicPr>
          <p:cNvPr id="3074" name="Picture 2" descr="http://images.huffingtonpost.com/2015-07-26-1437869139-9253457-momentregre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891" y="1224366"/>
            <a:ext cx="6586673" cy="50432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2606" y="6417299"/>
            <a:ext cx="10089931" cy="338554"/>
          </a:xfrm>
          <a:prstGeom prst="rect">
            <a:avLst/>
          </a:prstGeom>
        </p:spPr>
        <p:txBody>
          <a:bodyPr wrap="square">
            <a:spAutoFit/>
          </a:bodyPr>
          <a:lstStyle/>
          <a:p>
            <a:r>
              <a:rPr lang="en-US" sz="1600" dirty="0">
                <a:hlinkClick r:id="rId3"/>
              </a:rPr>
              <a:t>https://www.huffingtonpost.com/entry/more-than-half-of-america_b_7872514</a:t>
            </a:r>
            <a:endParaRPr lang="en-US" sz="1600" dirty="0"/>
          </a:p>
        </p:txBody>
      </p:sp>
      <p:sp>
        <p:nvSpPr>
          <p:cNvPr id="3" name="Slide Number Placeholder 2"/>
          <p:cNvSpPr>
            <a:spLocks noGrp="1"/>
          </p:cNvSpPr>
          <p:nvPr>
            <p:ph type="sldNum" sz="quarter" idx="12"/>
          </p:nvPr>
        </p:nvSpPr>
        <p:spPr/>
        <p:txBody>
          <a:bodyPr/>
          <a:lstStyle/>
          <a:p>
            <a:fld id="{3E5BF5F9-4D9A-9543-85E8-59158CD2B6EB}" type="slidenum">
              <a:rPr lang="en-US" smtClean="0"/>
              <a:t>38</a:t>
            </a:fld>
            <a:endParaRPr lang="en-US"/>
          </a:p>
        </p:txBody>
      </p:sp>
    </p:spTree>
    <p:extLst>
      <p:ext uri="{BB962C8B-B14F-4D97-AF65-F5344CB8AC3E}">
        <p14:creationId xmlns:p14="http://schemas.microsoft.com/office/powerpoint/2010/main" val="943574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4030-6762-3042-A163-6A96878E0712}"/>
              </a:ext>
            </a:extLst>
          </p:cNvPr>
          <p:cNvSpPr>
            <a:spLocks noGrp="1"/>
          </p:cNvSpPr>
          <p:nvPr>
            <p:ph type="title"/>
          </p:nvPr>
        </p:nvSpPr>
        <p:spPr>
          <a:xfrm>
            <a:off x="1644112" y="2766218"/>
            <a:ext cx="9173705" cy="1325563"/>
          </a:xfrm>
        </p:spPr>
        <p:txBody>
          <a:bodyPr/>
          <a:lstStyle/>
          <a:p>
            <a:r>
              <a:rPr lang="en-US" dirty="0">
                <a:latin typeface="Arial" charset="0"/>
                <a:ea typeface="Arial" charset="0"/>
                <a:cs typeface="Arial" charset="0"/>
              </a:rPr>
              <a:t>Privacy interventions on SNSs </a:t>
            </a: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39</a:t>
            </a:fld>
            <a:endParaRPr lang="en-US"/>
          </a:p>
        </p:txBody>
      </p:sp>
    </p:spTree>
    <p:extLst>
      <p:ext uri="{BB962C8B-B14F-4D97-AF65-F5344CB8AC3E}">
        <p14:creationId xmlns:p14="http://schemas.microsoft.com/office/powerpoint/2010/main" val="1543235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 descr="myspace webpage">
            <a:extLst>
              <a:ext uri="{FF2B5EF4-FFF2-40B4-BE49-F238E27FC236}">
                <a16:creationId xmlns:a16="http://schemas.microsoft.com/office/drawing/2014/main" id="{4C51095A-1A83-FE4F-B3F3-0B18046C2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76200"/>
            <a:ext cx="7399338" cy="67056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C38A18-92FA-3248-B082-4577874BDBF4}"/>
              </a:ext>
            </a:extLst>
          </p:cNvPr>
          <p:cNvSpPr txBox="1"/>
          <p:nvPr/>
        </p:nvSpPr>
        <p:spPr>
          <a:xfrm>
            <a:off x="1646238" y="719138"/>
            <a:ext cx="1600200" cy="2862262"/>
          </a:xfrm>
          <a:prstGeom prst="rect">
            <a:avLst/>
          </a:prstGeom>
          <a:noFill/>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1800">
                <a:solidFill>
                  <a:srgbClr val="376092"/>
                </a:solidFill>
                <a:cs typeface="Times New Roman" panose="02020603050405020304" pitchFamily="18" charset="0"/>
              </a:rPr>
              <a:t>“</a:t>
            </a:r>
            <a:r>
              <a:rPr lang="en-US" altLang="ja-JP" sz="1800">
                <a:solidFill>
                  <a:srgbClr val="376092"/>
                </a:solidFill>
                <a:cs typeface="Times New Roman" panose="02020603050405020304" pitchFamily="18" charset="0"/>
              </a:rPr>
              <a:t>MySpace is a place for friends.</a:t>
            </a:r>
            <a:r>
              <a:rPr lang="ja-JP" altLang="en-US" sz="1800">
                <a:solidFill>
                  <a:srgbClr val="376092"/>
                </a:solidFill>
                <a:cs typeface="Times New Roman" panose="02020603050405020304" pitchFamily="18" charset="0"/>
              </a:rPr>
              <a:t>”</a:t>
            </a:r>
            <a:endParaRPr lang="en-US" altLang="ja-JP" sz="1800">
              <a:solidFill>
                <a:srgbClr val="376092"/>
              </a:solidFill>
              <a:cs typeface="Times New Roman" panose="02020603050405020304" pitchFamily="18" charset="0"/>
            </a:endParaRPr>
          </a:p>
          <a:p>
            <a:pPr eaLnBrk="1" hangingPunct="1"/>
            <a:endParaRPr lang="en-US" altLang="en-US" sz="1800">
              <a:solidFill>
                <a:srgbClr val="376092"/>
              </a:solidFill>
              <a:cs typeface="Times New Roman" panose="02020603050405020304" pitchFamily="18" charset="0"/>
            </a:endParaRPr>
          </a:p>
          <a:p>
            <a:pPr eaLnBrk="1" hangingPunct="1"/>
            <a:r>
              <a:rPr lang="ja-JP" altLang="en-US" sz="1800">
                <a:solidFill>
                  <a:srgbClr val="376092"/>
                </a:solidFill>
                <a:cs typeface="Times New Roman" panose="02020603050405020304" pitchFamily="18" charset="0"/>
              </a:rPr>
              <a:t>“</a:t>
            </a:r>
            <a:r>
              <a:rPr lang="en-US" altLang="ja-JP" sz="1800">
                <a:solidFill>
                  <a:srgbClr val="376092"/>
                </a:solidFill>
                <a:cs typeface="Times New Roman" panose="02020603050405020304" pitchFamily="18" charset="0"/>
              </a:rPr>
              <a:t>MySpace is Your Space.</a:t>
            </a:r>
            <a:r>
              <a:rPr lang="ja-JP" altLang="en-US" sz="1800">
                <a:solidFill>
                  <a:srgbClr val="376092"/>
                </a:solidFill>
                <a:cs typeface="Times New Roman" panose="02020603050405020304" pitchFamily="18" charset="0"/>
              </a:rPr>
              <a:t>”</a:t>
            </a:r>
            <a:endParaRPr lang="en-US" altLang="ja-JP" sz="1800">
              <a:solidFill>
                <a:srgbClr val="376092"/>
              </a:solidFill>
              <a:cs typeface="Times New Roman" panose="02020603050405020304" pitchFamily="18" charset="0"/>
            </a:endParaRPr>
          </a:p>
          <a:p>
            <a:pPr eaLnBrk="1" hangingPunct="1"/>
            <a:endParaRPr lang="en-US" altLang="en-US" sz="1800">
              <a:solidFill>
                <a:srgbClr val="376092"/>
              </a:solidFill>
              <a:cs typeface="Times New Roman" panose="02020603050405020304" pitchFamily="18" charset="0"/>
            </a:endParaRPr>
          </a:p>
          <a:p>
            <a:pPr eaLnBrk="1" hangingPunct="1"/>
            <a:r>
              <a:rPr lang="ja-JP" altLang="en-US" sz="1800">
                <a:solidFill>
                  <a:srgbClr val="376092"/>
                </a:solidFill>
                <a:cs typeface="Times New Roman" panose="02020603050405020304" pitchFamily="18" charset="0"/>
              </a:rPr>
              <a:t>“</a:t>
            </a:r>
            <a:r>
              <a:rPr lang="en-US" altLang="ja-JP" sz="1800">
                <a:solidFill>
                  <a:srgbClr val="376092"/>
                </a:solidFill>
                <a:cs typeface="Times New Roman" panose="02020603050405020304" pitchFamily="18" charset="0"/>
              </a:rPr>
              <a:t>MySpace keeps you connected.</a:t>
            </a:r>
            <a:r>
              <a:rPr lang="ja-JP" altLang="en-US" sz="1800">
                <a:solidFill>
                  <a:srgbClr val="376092"/>
                </a:solidFill>
                <a:cs typeface="Times New Roman" panose="02020603050405020304" pitchFamily="18" charset="0"/>
              </a:rPr>
              <a:t>”</a:t>
            </a:r>
            <a:endParaRPr lang="en-US" altLang="en-US" sz="1800">
              <a:solidFill>
                <a:srgbClr val="376092"/>
              </a:solidFill>
              <a:cs typeface="Times New Roman" panose="02020603050405020304" pitchFamily="18" charset="0"/>
            </a:endParaRPr>
          </a:p>
        </p:txBody>
      </p:sp>
      <p:sp>
        <p:nvSpPr>
          <p:cNvPr id="2" name="Slide Number Placeholder 1">
            <a:extLst>
              <a:ext uri="{FF2B5EF4-FFF2-40B4-BE49-F238E27FC236}">
                <a16:creationId xmlns:a16="http://schemas.microsoft.com/office/drawing/2014/main" id="{1CD6D16F-650A-8549-A9A0-3C3CD3860C9C}"/>
              </a:ext>
            </a:extLst>
          </p:cNvPr>
          <p:cNvSpPr>
            <a:spLocks noGrp="1"/>
          </p:cNvSpPr>
          <p:nvPr>
            <p:ph type="sldNum" sz="quarter" idx="12"/>
          </p:nvPr>
        </p:nvSpPr>
        <p:spPr/>
        <p:txBody>
          <a:bodyPr/>
          <a:lstStyle/>
          <a:p>
            <a:fld id="{3E5BF5F9-4D9A-9543-85E8-59158CD2B6EB}" type="slidenum">
              <a:rPr lang="en-US" smtClean="0"/>
              <a:t>4</a:t>
            </a:fld>
            <a:endParaRPr lang="en-US"/>
          </a:p>
        </p:txBody>
      </p:sp>
    </p:spTree>
    <p:extLst>
      <p:ext uri="{BB962C8B-B14F-4D97-AF65-F5344CB8AC3E}">
        <p14:creationId xmlns:p14="http://schemas.microsoft.com/office/powerpoint/2010/main" val="3405166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E9EAAA-0A70-1247-BC36-590EEB612C6D}"/>
              </a:ext>
            </a:extLst>
          </p:cNvPr>
          <p:cNvSpPr>
            <a:spLocks noGrp="1"/>
          </p:cNvSpPr>
          <p:nvPr>
            <p:ph type="title"/>
          </p:nvPr>
        </p:nvSpPr>
        <p:spPr/>
        <p:txBody>
          <a:bodyPr/>
          <a:lstStyle/>
          <a:p>
            <a:r>
              <a:rPr lang="en-US" dirty="0">
                <a:latin typeface="Arial" charset="0"/>
                <a:ea typeface="Arial" charset="0"/>
                <a:cs typeface="Arial" charset="0"/>
              </a:rPr>
              <a:t>Privacy interventions </a:t>
            </a:r>
            <a:endParaRPr lang="en-US" dirty="0"/>
          </a:p>
        </p:txBody>
      </p:sp>
      <p:sp>
        <p:nvSpPr>
          <p:cNvPr id="2" name="Rectangle 1"/>
          <p:cNvSpPr/>
          <p:nvPr/>
        </p:nvSpPr>
        <p:spPr>
          <a:xfrm>
            <a:off x="856571" y="1886295"/>
            <a:ext cx="10116229" cy="3539430"/>
          </a:xfrm>
          <a:prstGeom prst="rect">
            <a:avLst/>
          </a:prstGeom>
        </p:spPr>
        <p:txBody>
          <a:bodyPr wrap="square">
            <a:spAutoFit/>
          </a:bodyPr>
          <a:lstStyle/>
          <a:p>
            <a:r>
              <a:rPr lang="en-US" sz="3200" dirty="0">
                <a:latin typeface="Arial" charset="0"/>
                <a:ea typeface="Arial" charset="0"/>
                <a:cs typeface="Arial" charset="0"/>
              </a:rPr>
              <a:t>What are some privacy strategies used by SNSs? </a:t>
            </a:r>
          </a:p>
          <a:p>
            <a:endParaRPr lang="en-US" sz="3200" dirty="0">
              <a:latin typeface="Arial" charset="0"/>
              <a:ea typeface="Arial" charset="0"/>
              <a:cs typeface="Arial" charset="0"/>
            </a:endParaRPr>
          </a:p>
          <a:p>
            <a:pPr marL="914400" lvl="1" indent="-457200">
              <a:buFont typeface="Wingdings" charset="2"/>
              <a:buChar char="§"/>
            </a:pPr>
            <a:r>
              <a:rPr lang="en-US" sz="3200" dirty="0">
                <a:latin typeface="Arial" charset="0"/>
                <a:ea typeface="Arial" charset="0"/>
                <a:cs typeface="Arial" charset="0"/>
              </a:rPr>
              <a:t>Consider some scenarios: making a new post, managing friends lists, changing settings on old content </a:t>
            </a:r>
          </a:p>
          <a:p>
            <a:pPr marL="1371600" lvl="2" indent="-457200">
              <a:buFont typeface="Arial" charset="0"/>
              <a:buChar char="•"/>
            </a:pPr>
            <a:r>
              <a:rPr lang="en-US" sz="3200" dirty="0">
                <a:latin typeface="Arial" charset="0"/>
                <a:ea typeface="Arial" charset="0"/>
                <a:cs typeface="Arial" charset="0"/>
              </a:rPr>
              <a:t>What do you think they’re doing well? </a:t>
            </a:r>
          </a:p>
          <a:p>
            <a:pPr marL="1371600" lvl="2" indent="-457200">
              <a:buFont typeface="Arial" charset="0"/>
              <a:buChar char="•"/>
            </a:pPr>
            <a:r>
              <a:rPr lang="en-US" sz="3200" dirty="0">
                <a:latin typeface="Arial" charset="0"/>
                <a:ea typeface="Arial" charset="0"/>
                <a:cs typeface="Arial" charset="0"/>
              </a:rPr>
              <a:t>What do you think needs improvement? </a:t>
            </a:r>
          </a:p>
        </p:txBody>
      </p:sp>
      <p:sp>
        <p:nvSpPr>
          <p:cNvPr id="3" name="Slide Number Placeholder 2"/>
          <p:cNvSpPr>
            <a:spLocks noGrp="1"/>
          </p:cNvSpPr>
          <p:nvPr>
            <p:ph type="sldNum" sz="quarter" idx="12"/>
          </p:nvPr>
        </p:nvSpPr>
        <p:spPr/>
        <p:txBody>
          <a:bodyPr/>
          <a:lstStyle/>
          <a:p>
            <a:fld id="{3E5BF5F9-4D9A-9543-85E8-59158CD2B6EB}" type="slidenum">
              <a:rPr lang="en-US" smtClean="0"/>
              <a:t>40</a:t>
            </a:fld>
            <a:endParaRPr lang="en-US"/>
          </a:p>
        </p:txBody>
      </p:sp>
    </p:spTree>
    <p:extLst>
      <p:ext uri="{BB962C8B-B14F-4D97-AF65-F5344CB8AC3E}">
        <p14:creationId xmlns:p14="http://schemas.microsoft.com/office/powerpoint/2010/main" val="909417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BB27-B836-1243-8F6C-8B0CB7538FEA}"/>
              </a:ext>
            </a:extLst>
          </p:cNvPr>
          <p:cNvSpPr>
            <a:spLocks noGrp="1"/>
          </p:cNvSpPr>
          <p:nvPr>
            <p:ph type="title"/>
          </p:nvPr>
        </p:nvSpPr>
        <p:spPr/>
        <p:txBody>
          <a:bodyPr/>
          <a:lstStyle/>
          <a:p>
            <a:r>
              <a:rPr lang="en-US" dirty="0">
                <a:latin typeface="Arial" charset="0"/>
                <a:ea typeface="Arial" charset="0"/>
                <a:cs typeface="Arial" charset="0"/>
              </a:rPr>
              <a:t>Scenario: posting to Facebook</a:t>
            </a:r>
            <a:endParaRPr lang="en-US" dirty="0"/>
          </a:p>
        </p:txBody>
      </p:sp>
      <p:sp>
        <p:nvSpPr>
          <p:cNvPr id="5" name="Rectangle 4"/>
          <p:cNvSpPr/>
          <p:nvPr/>
        </p:nvSpPr>
        <p:spPr>
          <a:xfrm>
            <a:off x="809285" y="1725249"/>
            <a:ext cx="10497229" cy="4524315"/>
          </a:xfrm>
          <a:prstGeom prst="rect">
            <a:avLst/>
          </a:prstGeom>
        </p:spPr>
        <p:txBody>
          <a:bodyPr wrap="square">
            <a:spAutoFit/>
          </a:bodyPr>
          <a:lstStyle/>
          <a:p>
            <a:pPr marL="457200" indent="-457200">
              <a:buFont typeface="Wingdings" charset="2"/>
              <a:buChar char="§"/>
            </a:pPr>
            <a:r>
              <a:rPr lang="en-US" sz="3200" dirty="0">
                <a:latin typeface="Arial" charset="0"/>
                <a:ea typeface="Arial" charset="0"/>
                <a:cs typeface="Arial" charset="0"/>
              </a:rPr>
              <a:t>I want to share something with my female friends. How do I do it? </a:t>
            </a:r>
          </a:p>
          <a:p>
            <a:pPr marL="914400" lvl="1" indent="-457200">
              <a:buFont typeface="Arial" charset="0"/>
              <a:buChar char="•"/>
            </a:pPr>
            <a:r>
              <a:rPr lang="en-US" sz="3200" dirty="0">
                <a:latin typeface="Arial" charset="0"/>
                <a:ea typeface="Arial" charset="0"/>
                <a:cs typeface="Arial" charset="0"/>
              </a:rPr>
              <a:t>I could create a group… but I have to sort all my friends individually </a:t>
            </a:r>
          </a:p>
          <a:p>
            <a:endParaRPr lang="en-US" sz="3200" dirty="0">
              <a:latin typeface="Arial" charset="0"/>
              <a:ea typeface="Arial" charset="0"/>
              <a:cs typeface="Arial" charset="0"/>
            </a:endParaRPr>
          </a:p>
          <a:p>
            <a:pPr marL="457200" indent="-457200">
              <a:buFont typeface="Wingdings" charset="2"/>
              <a:buChar char="§"/>
            </a:pPr>
            <a:r>
              <a:rPr lang="en-US" sz="3200" dirty="0">
                <a:latin typeface="Arial" charset="0"/>
                <a:ea typeface="Arial" charset="0"/>
                <a:cs typeface="Arial" charset="0"/>
              </a:rPr>
              <a:t>Facebook could infer gender—what privacy risks exist there? </a:t>
            </a:r>
          </a:p>
          <a:p>
            <a:pPr marL="914400" lvl="1" indent="-457200">
              <a:buFont typeface="Arial" charset="0"/>
              <a:buChar char="•"/>
            </a:pPr>
            <a:r>
              <a:rPr lang="en-US" sz="3200" dirty="0">
                <a:latin typeface="Arial" charset="0"/>
                <a:ea typeface="Arial" charset="0"/>
                <a:cs typeface="Arial" charset="0"/>
              </a:rPr>
              <a:t>How could a user abuse a feature like this?</a:t>
            </a:r>
          </a:p>
          <a:p>
            <a:pPr marL="1371600" lvl="2" indent="-457200">
              <a:buFont typeface="Arial" charset="0"/>
              <a:buChar char="•"/>
            </a:pPr>
            <a:r>
              <a:rPr lang="en-US" sz="3200" dirty="0">
                <a:latin typeface="Arial" charset="0"/>
                <a:ea typeface="Arial" charset="0"/>
                <a:cs typeface="Arial" charset="0"/>
              </a:rPr>
              <a:t>Attack certain vulnerable populations</a:t>
            </a:r>
          </a:p>
        </p:txBody>
      </p:sp>
      <p:sp>
        <p:nvSpPr>
          <p:cNvPr id="3" name="Slide Number Placeholder 2"/>
          <p:cNvSpPr>
            <a:spLocks noGrp="1"/>
          </p:cNvSpPr>
          <p:nvPr>
            <p:ph type="sldNum" sz="quarter" idx="12"/>
          </p:nvPr>
        </p:nvSpPr>
        <p:spPr/>
        <p:txBody>
          <a:bodyPr/>
          <a:lstStyle/>
          <a:p>
            <a:fld id="{3E5BF5F9-4D9A-9543-85E8-59158CD2B6EB}" type="slidenum">
              <a:rPr lang="en-US" smtClean="0"/>
              <a:t>41</a:t>
            </a:fld>
            <a:endParaRPr lang="en-US"/>
          </a:p>
        </p:txBody>
      </p:sp>
    </p:spTree>
    <p:extLst>
      <p:ext uri="{BB962C8B-B14F-4D97-AF65-F5344CB8AC3E}">
        <p14:creationId xmlns:p14="http://schemas.microsoft.com/office/powerpoint/2010/main" val="176280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7D8E03-C5F0-0047-8904-6897031422DC}"/>
              </a:ext>
            </a:extLst>
          </p:cNvPr>
          <p:cNvSpPr>
            <a:spLocks noGrp="1"/>
          </p:cNvSpPr>
          <p:nvPr>
            <p:ph type="title"/>
          </p:nvPr>
        </p:nvSpPr>
        <p:spPr/>
        <p:txBody>
          <a:bodyPr/>
          <a:lstStyle/>
          <a:p>
            <a:r>
              <a:rPr lang="en-US" dirty="0">
                <a:latin typeface="Arial" charset="0"/>
                <a:ea typeface="Arial" charset="0"/>
                <a:cs typeface="Arial" charset="0"/>
              </a:rPr>
              <a:t>Samples of nudges</a:t>
            </a:r>
            <a:endParaRPr lang="en-US" dirty="0"/>
          </a:p>
        </p:txBody>
      </p:sp>
      <p:pic>
        <p:nvPicPr>
          <p:cNvPr id="8" name="Picture 7" descr="Facebook pos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221" y="1888000"/>
            <a:ext cx="4267200" cy="2819400"/>
          </a:xfrm>
          <a:prstGeom prst="rect">
            <a:avLst/>
          </a:prstGeom>
          <a:ln>
            <a:noFill/>
          </a:ln>
          <a:effectLst>
            <a:outerShdw blurRad="292100" dist="139700" dir="2700000" algn="tl" rotWithShape="0">
              <a:srgbClr val="333333">
                <a:alpha val="65000"/>
              </a:srgbClr>
            </a:outerShdw>
          </a:effectLst>
        </p:spPr>
      </p:pic>
      <p:pic>
        <p:nvPicPr>
          <p:cNvPr id="7" name="Picture 6" descr="Facebook pos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797" y="1421627"/>
            <a:ext cx="5780168" cy="2118241"/>
          </a:xfrm>
          <a:prstGeom prst="rect">
            <a:avLst/>
          </a:prstGeom>
          <a:ln>
            <a:noFill/>
          </a:ln>
          <a:effectLst>
            <a:outerShdw blurRad="292100" dist="139700" dir="2700000" algn="tl" rotWithShape="0">
              <a:srgbClr val="333333">
                <a:alpha val="65000"/>
              </a:srgbClr>
            </a:outerShdw>
          </a:effectLst>
        </p:spPr>
      </p:pic>
      <p:pic>
        <p:nvPicPr>
          <p:cNvPr id="6" name="Picture 5" descr="Facebook pos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7500" y="3762750"/>
            <a:ext cx="4584700" cy="170180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478221" y="5687432"/>
            <a:ext cx="10163504" cy="923330"/>
          </a:xfrm>
          <a:prstGeom prst="rect">
            <a:avLst/>
          </a:prstGeom>
        </p:spPr>
        <p:txBody>
          <a:bodyPr wrap="square">
            <a:spAutoFit/>
          </a:bodyPr>
          <a:lstStyle/>
          <a:p>
            <a:r>
              <a:rPr lang="en-US" dirty="0"/>
              <a:t>Yang Wang, Pedro Giovanni Leon, Alessandro </a:t>
            </a:r>
            <a:r>
              <a:rPr lang="en-US" dirty="0" err="1"/>
              <a:t>Acquisti</a:t>
            </a:r>
            <a:r>
              <a:rPr lang="en-US" dirty="0"/>
              <a:t>, Lorrie Faith </a:t>
            </a:r>
            <a:r>
              <a:rPr lang="en-US" dirty="0" err="1"/>
              <a:t>Cranor</a:t>
            </a:r>
            <a:r>
              <a:rPr lang="en-US" dirty="0"/>
              <a:t>, Alain Forget, and Norman </a:t>
            </a:r>
            <a:r>
              <a:rPr lang="en-US" dirty="0" err="1"/>
              <a:t>Sadeh</a:t>
            </a:r>
            <a:r>
              <a:rPr lang="en-US" dirty="0"/>
              <a:t>. A Field Trial of Privacy Nudges for Facebook. In Proceedings of the SIGCHI Conference on Human Factors in Computing Systems, 2014. </a:t>
            </a:r>
          </a:p>
        </p:txBody>
      </p:sp>
      <p:sp>
        <p:nvSpPr>
          <p:cNvPr id="3" name="Slide Number Placeholder 2"/>
          <p:cNvSpPr>
            <a:spLocks noGrp="1"/>
          </p:cNvSpPr>
          <p:nvPr>
            <p:ph type="sldNum" sz="quarter" idx="12"/>
          </p:nvPr>
        </p:nvSpPr>
        <p:spPr/>
        <p:txBody>
          <a:bodyPr/>
          <a:lstStyle/>
          <a:p>
            <a:fld id="{3E5BF5F9-4D9A-9543-85E8-59158CD2B6EB}" type="slidenum">
              <a:rPr lang="en-US" smtClean="0"/>
              <a:t>42</a:t>
            </a:fld>
            <a:endParaRPr lang="en-US"/>
          </a:p>
        </p:txBody>
      </p:sp>
    </p:spTree>
    <p:extLst>
      <p:ext uri="{BB962C8B-B14F-4D97-AF65-F5344CB8AC3E}">
        <p14:creationId xmlns:p14="http://schemas.microsoft.com/office/powerpoint/2010/main" val="1945175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C6451-A3EE-7046-8F57-779AF2B64FE2}"/>
              </a:ext>
            </a:extLst>
          </p:cNvPr>
          <p:cNvSpPr>
            <a:spLocks noGrp="1"/>
          </p:cNvSpPr>
          <p:nvPr>
            <p:ph type="title"/>
          </p:nvPr>
        </p:nvSpPr>
        <p:spPr/>
        <p:txBody>
          <a:bodyPr/>
          <a:lstStyle/>
          <a:p>
            <a:r>
              <a:rPr lang="en-US" dirty="0">
                <a:latin typeface="Arial" charset="0"/>
                <a:ea typeface="Arial" charset="0"/>
                <a:cs typeface="Arial" charset="0"/>
              </a:rPr>
              <a:t>Intervention: Privacy nudges</a:t>
            </a:r>
            <a:endParaRPr lang="en-US" dirty="0"/>
          </a:p>
        </p:txBody>
      </p:sp>
      <p:sp>
        <p:nvSpPr>
          <p:cNvPr id="2" name="Rectangle 1"/>
          <p:cNvSpPr/>
          <p:nvPr/>
        </p:nvSpPr>
        <p:spPr>
          <a:xfrm>
            <a:off x="635876" y="1669790"/>
            <a:ext cx="10352690" cy="3539430"/>
          </a:xfrm>
          <a:prstGeom prst="rect">
            <a:avLst/>
          </a:prstGeom>
        </p:spPr>
        <p:txBody>
          <a:bodyPr wrap="square">
            <a:spAutoFit/>
          </a:bodyPr>
          <a:lstStyle/>
          <a:p>
            <a:pPr marL="457200" indent="-457200">
              <a:buFont typeface="Wingdings" charset="2"/>
              <a:buChar char="§"/>
            </a:pPr>
            <a:r>
              <a:rPr lang="en-US" sz="3200" dirty="0">
                <a:latin typeface="Arial" charset="0"/>
                <a:ea typeface="Arial" charset="0"/>
                <a:cs typeface="Arial" charset="0"/>
              </a:rPr>
              <a:t>What if we prompt (“nudge”) people to reconsider their posts to social media while they are making the post? </a:t>
            </a:r>
          </a:p>
          <a:p>
            <a:endParaRPr lang="en-US" sz="3200" dirty="0">
              <a:latin typeface="Arial" charset="0"/>
              <a:ea typeface="Arial" charset="0"/>
              <a:cs typeface="Arial" charset="0"/>
            </a:endParaRPr>
          </a:p>
          <a:p>
            <a:pPr marL="457200" indent="-457200">
              <a:buFont typeface="Wingdings" charset="2"/>
              <a:buChar char="§"/>
            </a:pPr>
            <a:r>
              <a:rPr lang="en-US" sz="3200" dirty="0">
                <a:latin typeface="Arial" charset="0"/>
                <a:ea typeface="Arial" charset="0"/>
                <a:cs typeface="Arial" charset="0"/>
              </a:rPr>
              <a:t>Wang et al. (2014): </a:t>
            </a:r>
          </a:p>
          <a:p>
            <a:pPr marL="914400" lvl="1" indent="-457200">
              <a:buFont typeface="Arial" charset="0"/>
              <a:buChar char="•"/>
            </a:pPr>
            <a:r>
              <a:rPr lang="en-US" sz="3200" dirty="0">
                <a:latin typeface="Arial" charset="0"/>
                <a:ea typeface="Arial" charset="0"/>
                <a:cs typeface="Arial" charset="0"/>
              </a:rPr>
              <a:t>Varied responses—some liked the nudges, others found them intrusive/ annoying </a:t>
            </a:r>
            <a:endParaRPr lang="en-US" sz="3200" b="1"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43</a:t>
            </a:fld>
            <a:endParaRPr lang="en-US"/>
          </a:p>
        </p:txBody>
      </p:sp>
    </p:spTree>
    <p:extLst>
      <p:ext uri="{BB962C8B-B14F-4D97-AF65-F5344CB8AC3E}">
        <p14:creationId xmlns:p14="http://schemas.microsoft.com/office/powerpoint/2010/main" val="72271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C942D2-BD14-F74B-A03C-F862673A64B5}"/>
              </a:ext>
            </a:extLst>
          </p:cNvPr>
          <p:cNvSpPr>
            <a:spLocks noGrp="1"/>
          </p:cNvSpPr>
          <p:nvPr>
            <p:ph type="title"/>
          </p:nvPr>
        </p:nvSpPr>
        <p:spPr>
          <a:xfrm>
            <a:off x="382012" y="229727"/>
            <a:ext cx="10515600" cy="1325563"/>
          </a:xfrm>
        </p:spPr>
        <p:txBody>
          <a:bodyPr/>
          <a:lstStyle/>
          <a:p>
            <a:r>
              <a:rPr lang="en-US" dirty="0">
                <a:latin typeface="Arial" charset="0"/>
                <a:ea typeface="Arial" charset="0"/>
                <a:cs typeface="Arial" charset="0"/>
              </a:rPr>
              <a:t>Intervention: Audience control</a:t>
            </a: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44</a:t>
            </a:fld>
            <a:endParaRPr lang="en-US"/>
          </a:p>
        </p:txBody>
      </p:sp>
      <p:sp>
        <p:nvSpPr>
          <p:cNvPr id="2" name="Rectangle 1"/>
          <p:cNvSpPr/>
          <p:nvPr/>
        </p:nvSpPr>
        <p:spPr>
          <a:xfrm>
            <a:off x="126946" y="1222544"/>
            <a:ext cx="4935754" cy="5432256"/>
          </a:xfrm>
          <a:prstGeom prst="rect">
            <a:avLst/>
          </a:prstGeom>
        </p:spPr>
        <p:txBody>
          <a:bodyPr wrap="square">
            <a:spAutoFit/>
          </a:bodyPr>
          <a:lstStyle/>
          <a:p>
            <a:pPr marL="285750" indent="-285750">
              <a:buFont typeface="Arial" charset="0"/>
              <a:buChar char="•"/>
            </a:pPr>
            <a:r>
              <a:rPr lang="en-US" sz="3200" dirty="0">
                <a:latin typeface="Arial" charset="0"/>
                <a:ea typeface="Arial" charset="0"/>
                <a:cs typeface="Arial" charset="0"/>
              </a:rPr>
              <a:t>Instagram, Twitter, Tumblr, others use simple toggles for privacy</a:t>
            </a:r>
          </a:p>
          <a:p>
            <a:pPr marL="742950" lvl="1" indent="-285750">
              <a:buFont typeface="Arial" charset="0"/>
              <a:buChar char="•"/>
            </a:pPr>
            <a:r>
              <a:rPr lang="en-US" sz="3200" dirty="0">
                <a:latin typeface="Arial" charset="0"/>
                <a:ea typeface="Arial" charset="0"/>
                <a:cs typeface="Arial" charset="0"/>
              </a:rPr>
              <a:t>private mode</a:t>
            </a:r>
          </a:p>
          <a:p>
            <a:pPr marL="285750" indent="-285750">
              <a:buFont typeface="Arial" charset="0"/>
              <a:buChar char="•"/>
            </a:pPr>
            <a:endParaRPr lang="en-US" sz="1100" dirty="0">
              <a:latin typeface="Arial" charset="0"/>
              <a:ea typeface="Arial" charset="0"/>
              <a:cs typeface="Arial" charset="0"/>
            </a:endParaRPr>
          </a:p>
          <a:p>
            <a:pPr marL="285750" indent="-285750">
              <a:buFont typeface="Arial" charset="0"/>
              <a:buChar char="•"/>
            </a:pPr>
            <a:r>
              <a:rPr lang="en-US" sz="3200" dirty="0">
                <a:latin typeface="Arial" charset="0"/>
                <a:ea typeface="Arial" charset="0"/>
                <a:cs typeface="Arial" charset="0"/>
              </a:rPr>
              <a:t>What works about this? </a:t>
            </a:r>
          </a:p>
          <a:p>
            <a:pPr marL="742950" lvl="1" indent="-285750">
              <a:buFont typeface="Arial" charset="0"/>
              <a:buChar char="•"/>
            </a:pPr>
            <a:r>
              <a:rPr lang="en-US" sz="3200" dirty="0">
                <a:latin typeface="Arial" charset="0"/>
                <a:ea typeface="Arial" charset="0"/>
                <a:cs typeface="Arial" charset="0"/>
              </a:rPr>
              <a:t>simple </a:t>
            </a:r>
          </a:p>
          <a:p>
            <a:pPr marL="742950" lvl="1" indent="-285750">
              <a:buFont typeface="Arial" charset="0"/>
              <a:buChar char="•"/>
            </a:pPr>
            <a:endParaRPr lang="en-US" sz="1600" dirty="0">
              <a:latin typeface="Arial" charset="0"/>
              <a:ea typeface="Arial" charset="0"/>
              <a:cs typeface="Arial" charset="0"/>
            </a:endParaRPr>
          </a:p>
          <a:p>
            <a:pPr marL="285750" indent="-285750">
              <a:buFont typeface="Arial" charset="0"/>
              <a:buChar char="•"/>
            </a:pPr>
            <a:r>
              <a:rPr lang="en-US" sz="3200" dirty="0">
                <a:latin typeface="Arial" charset="0"/>
                <a:ea typeface="Arial" charset="0"/>
                <a:cs typeface="Arial" charset="0"/>
              </a:rPr>
              <a:t>What could be improved? </a:t>
            </a:r>
          </a:p>
          <a:p>
            <a:pPr marL="742950" lvl="1" indent="-285750">
              <a:buFont typeface="Arial" charset="0"/>
              <a:buChar char="•"/>
            </a:pPr>
            <a:r>
              <a:rPr lang="en-US" sz="3200" dirty="0">
                <a:latin typeface="Arial" charset="0"/>
                <a:ea typeface="Arial" charset="0"/>
                <a:cs typeface="Arial" charset="0"/>
              </a:rPr>
              <a:t>More options</a:t>
            </a:r>
          </a:p>
        </p:txBody>
      </p:sp>
      <p:grpSp>
        <p:nvGrpSpPr>
          <p:cNvPr id="9" name="Group 8" descr="privacy settings for twitter "/>
          <p:cNvGrpSpPr/>
          <p:nvPr/>
        </p:nvGrpSpPr>
        <p:grpSpPr>
          <a:xfrm>
            <a:off x="5047685" y="1555290"/>
            <a:ext cx="3562915" cy="4496019"/>
            <a:chOff x="1780042" y="0"/>
            <a:chExt cx="8555715" cy="6858000"/>
          </a:xfrm>
        </p:grpSpPr>
        <p:pic>
          <p:nvPicPr>
            <p:cNvPr id="7" name="Picture 6" descr="twitter sett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042" y="0"/>
              <a:ext cx="8555715" cy="685800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1816099" y="693683"/>
              <a:ext cx="2771667" cy="1263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privacy settings for twitter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9268" y="1332484"/>
            <a:ext cx="2825071" cy="494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1090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192448-E717-4944-9FCC-F1E76EEFEAF0}"/>
              </a:ext>
            </a:extLst>
          </p:cNvPr>
          <p:cNvSpPr>
            <a:spLocks noGrp="1"/>
          </p:cNvSpPr>
          <p:nvPr>
            <p:ph type="title"/>
          </p:nvPr>
        </p:nvSpPr>
        <p:spPr>
          <a:xfrm>
            <a:off x="620466" y="137738"/>
            <a:ext cx="10515600" cy="1325563"/>
          </a:xfrm>
        </p:spPr>
        <p:txBody>
          <a:bodyPr/>
          <a:lstStyle/>
          <a:p>
            <a:r>
              <a:rPr lang="en-US" dirty="0">
                <a:latin typeface="Arial" charset="0"/>
                <a:ea typeface="Arial" charset="0"/>
                <a:cs typeface="Arial" charset="0"/>
              </a:rPr>
              <a:t>Intervention: Model/graph checking</a:t>
            </a:r>
            <a:endParaRPr lang="en-US" dirty="0"/>
          </a:p>
        </p:txBody>
      </p:sp>
      <p:pic>
        <p:nvPicPr>
          <p:cNvPr id="5" name="Picture 4" descr="&quot;&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0" y="1462468"/>
            <a:ext cx="6788266" cy="3404806"/>
          </a:xfrm>
          <a:prstGeom prst="rect">
            <a:avLst/>
          </a:prstGeom>
        </p:spPr>
      </p:pic>
      <p:pic>
        <p:nvPicPr>
          <p:cNvPr id="2" name="Picture 1" descr="&quot;&quo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030" y="3377391"/>
            <a:ext cx="4989580" cy="2845298"/>
          </a:xfrm>
          <a:prstGeom prst="rect">
            <a:avLst/>
          </a:prstGeom>
        </p:spPr>
      </p:pic>
      <p:sp>
        <p:nvSpPr>
          <p:cNvPr id="6" name="TextBox 5"/>
          <p:cNvSpPr txBox="1"/>
          <p:nvPr/>
        </p:nvSpPr>
        <p:spPr>
          <a:xfrm flipH="1">
            <a:off x="6574221" y="1530132"/>
            <a:ext cx="5076496" cy="1384995"/>
          </a:xfrm>
          <a:prstGeom prst="rect">
            <a:avLst/>
          </a:prstGeom>
          <a:noFill/>
        </p:spPr>
        <p:txBody>
          <a:bodyPr wrap="square" rtlCol="0">
            <a:spAutoFit/>
          </a:bodyPr>
          <a:lstStyle/>
          <a:p>
            <a:r>
              <a:rPr lang="en-US" sz="2800" dirty="0">
                <a:latin typeface="Arial" charset="0"/>
                <a:ea typeface="Arial" charset="0"/>
                <a:cs typeface="Arial" charset="0"/>
              </a:rPr>
              <a:t>Can we predict information leak before it happens?</a:t>
            </a:r>
          </a:p>
          <a:p>
            <a:pPr marL="914400" lvl="1" indent="-457200">
              <a:buFont typeface="Arial" charset="0"/>
              <a:buChar char="•"/>
            </a:pPr>
            <a:r>
              <a:rPr lang="en-US" sz="2800" dirty="0">
                <a:latin typeface="Arial" charset="0"/>
                <a:ea typeface="Arial" charset="0"/>
                <a:cs typeface="Arial" charset="0"/>
              </a:rPr>
              <a:t>Is it practical?</a:t>
            </a:r>
          </a:p>
        </p:txBody>
      </p:sp>
      <p:cxnSp>
        <p:nvCxnSpPr>
          <p:cNvPr id="8" name="Straight Arrow Connector 7" descr="arrow"/>
          <p:cNvCxnSpPr/>
          <p:nvPr/>
        </p:nvCxnSpPr>
        <p:spPr>
          <a:xfrm>
            <a:off x="3452648" y="3358056"/>
            <a:ext cx="0" cy="56755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620466" y="4852484"/>
            <a:ext cx="4106413" cy="1384995"/>
          </a:xfrm>
          <a:prstGeom prst="rect">
            <a:avLst/>
          </a:prstGeom>
          <a:noFill/>
        </p:spPr>
        <p:txBody>
          <a:bodyPr wrap="square" rtlCol="0">
            <a:spAutoFit/>
          </a:bodyPr>
          <a:lstStyle/>
          <a:p>
            <a:r>
              <a:rPr lang="en-US" sz="2800" dirty="0">
                <a:latin typeface="Arial" charset="0"/>
                <a:ea typeface="Arial" charset="0"/>
                <a:cs typeface="Arial" charset="0"/>
              </a:rPr>
              <a:t>Charlie doesn’t want to share anything with colleagues</a:t>
            </a:r>
          </a:p>
        </p:txBody>
      </p:sp>
      <p:sp>
        <p:nvSpPr>
          <p:cNvPr id="10" name="Rectangle 9"/>
          <p:cNvSpPr/>
          <p:nvPr/>
        </p:nvSpPr>
        <p:spPr>
          <a:xfrm>
            <a:off x="352452" y="6368684"/>
            <a:ext cx="9099331" cy="523220"/>
          </a:xfrm>
          <a:prstGeom prst="rect">
            <a:avLst/>
          </a:prstGeom>
        </p:spPr>
        <p:txBody>
          <a:bodyPr wrap="square">
            <a:spAutoFit/>
          </a:bodyPr>
          <a:lstStyle/>
          <a:p>
            <a:pPr>
              <a:buFont typeface="Arial" charset="0"/>
              <a:buChar char="•"/>
            </a:pPr>
            <a:r>
              <a:rPr lang="en-US" sz="1400" dirty="0" err="1">
                <a:solidFill>
                  <a:srgbClr val="555555"/>
                </a:solidFill>
                <a:latin typeface="Arial" charset="0"/>
                <a:ea typeface="Arial" charset="0"/>
                <a:cs typeface="Arial" charset="0"/>
              </a:rPr>
              <a:t>Özgür</a:t>
            </a:r>
            <a:r>
              <a:rPr lang="en-US" sz="1400" dirty="0">
                <a:solidFill>
                  <a:srgbClr val="555555"/>
                </a:solidFill>
                <a:latin typeface="Arial" charset="0"/>
                <a:ea typeface="Arial" charset="0"/>
                <a:cs typeface="Arial" charset="0"/>
              </a:rPr>
              <a:t> </a:t>
            </a:r>
            <a:r>
              <a:rPr lang="en-US" sz="1400" dirty="0" err="1">
                <a:solidFill>
                  <a:srgbClr val="555555"/>
                </a:solidFill>
                <a:latin typeface="Arial" charset="0"/>
                <a:ea typeface="Arial" charset="0"/>
                <a:cs typeface="Arial" charset="0"/>
              </a:rPr>
              <a:t>Kafalı</a:t>
            </a:r>
            <a:r>
              <a:rPr lang="en-US" sz="1400" dirty="0">
                <a:solidFill>
                  <a:srgbClr val="555555"/>
                </a:solidFill>
                <a:latin typeface="Arial" charset="0"/>
                <a:ea typeface="Arial" charset="0"/>
                <a:cs typeface="Arial" charset="0"/>
              </a:rPr>
              <a:t>, Akın </a:t>
            </a:r>
            <a:r>
              <a:rPr lang="en-US" sz="1400" dirty="0" err="1">
                <a:solidFill>
                  <a:srgbClr val="555555"/>
                </a:solidFill>
                <a:latin typeface="Arial" charset="0"/>
                <a:ea typeface="Arial" charset="0"/>
                <a:cs typeface="Arial" charset="0"/>
              </a:rPr>
              <a:t>Günay</a:t>
            </a:r>
            <a:r>
              <a:rPr lang="en-US" sz="1400" dirty="0">
                <a:solidFill>
                  <a:srgbClr val="555555"/>
                </a:solidFill>
                <a:latin typeface="Arial" charset="0"/>
                <a:ea typeface="Arial" charset="0"/>
                <a:cs typeface="Arial" charset="0"/>
              </a:rPr>
              <a:t>, and Pınar </a:t>
            </a:r>
            <a:r>
              <a:rPr lang="en-US" sz="1400" dirty="0" err="1">
                <a:solidFill>
                  <a:srgbClr val="555555"/>
                </a:solidFill>
                <a:latin typeface="Arial" charset="0"/>
                <a:ea typeface="Arial" charset="0"/>
                <a:cs typeface="Arial" charset="0"/>
              </a:rPr>
              <a:t>Yolum</a:t>
            </a:r>
            <a:r>
              <a:rPr lang="en-US" sz="1400" dirty="0">
                <a:solidFill>
                  <a:srgbClr val="555555"/>
                </a:solidFill>
                <a:latin typeface="Arial" charset="0"/>
                <a:ea typeface="Arial" charset="0"/>
                <a:cs typeface="Arial" charset="0"/>
              </a:rPr>
              <a:t>. Detecting and Predicting Privacy Violations in Online Social Networks. Distributed and Parallel Databases, 32(1):161-190, 2014</a:t>
            </a:r>
            <a:endParaRPr lang="en-US" sz="1400" b="0" i="0" dirty="0">
              <a:solidFill>
                <a:srgbClr val="555555"/>
              </a:solidFill>
              <a:effectLst/>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45</a:t>
            </a:fld>
            <a:endParaRPr lang="en-US"/>
          </a:p>
        </p:txBody>
      </p:sp>
    </p:spTree>
    <p:extLst>
      <p:ext uri="{BB962C8B-B14F-4D97-AF65-F5344CB8AC3E}">
        <p14:creationId xmlns:p14="http://schemas.microsoft.com/office/powerpoint/2010/main" val="161671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5A9E63-617B-1741-B6CB-B50B2CD3B4E1}"/>
              </a:ext>
            </a:extLst>
          </p:cNvPr>
          <p:cNvSpPr>
            <a:spLocks noGrp="1"/>
          </p:cNvSpPr>
          <p:nvPr>
            <p:ph type="title"/>
          </p:nvPr>
        </p:nvSpPr>
        <p:spPr/>
        <p:txBody>
          <a:bodyPr/>
          <a:lstStyle/>
          <a:p>
            <a:r>
              <a:rPr lang="en-US" dirty="0">
                <a:latin typeface="Arial" charset="0"/>
                <a:ea typeface="Arial" charset="0"/>
                <a:cs typeface="Arial" charset="0"/>
              </a:rPr>
              <a:t>Privacy settings on common SNSs</a:t>
            </a:r>
            <a:endParaRPr lang="en-US" dirty="0"/>
          </a:p>
        </p:txBody>
      </p:sp>
      <p:sp>
        <p:nvSpPr>
          <p:cNvPr id="2" name="Rectangle 1"/>
          <p:cNvSpPr/>
          <p:nvPr/>
        </p:nvSpPr>
        <p:spPr>
          <a:xfrm>
            <a:off x="998483" y="1398955"/>
            <a:ext cx="10042634" cy="1231106"/>
          </a:xfrm>
          <a:prstGeom prst="rect">
            <a:avLst/>
          </a:prstGeom>
        </p:spPr>
        <p:txBody>
          <a:bodyPr wrap="square">
            <a:spAutoFit/>
          </a:bodyPr>
          <a:lstStyle/>
          <a:p>
            <a:r>
              <a:rPr lang="en-US" sz="2800" b="1" dirty="0">
                <a:hlinkClick r:id="rId2"/>
              </a:rPr>
              <a:t>https://identity.utexas.edu/everyone/how-to-manage-your-social-media-privacy-settings</a:t>
            </a:r>
            <a:endParaRPr lang="en-US" sz="2800" b="1" dirty="0"/>
          </a:p>
          <a:p>
            <a:endParaRPr lang="en-US" dirty="0"/>
          </a:p>
        </p:txBody>
      </p:sp>
      <p:pic>
        <p:nvPicPr>
          <p:cNvPr id="6" name="Picture 5" descr="privacy setting for OSNs">
            <a:extLst>
              <a:ext uri="{FF2B5EF4-FFF2-40B4-BE49-F238E27FC236}">
                <a16:creationId xmlns:a16="http://schemas.microsoft.com/office/drawing/2014/main" id="{23B86BA7-31BC-9946-A8CE-13E7E2F99A2A}"/>
              </a:ext>
            </a:extLst>
          </p:cNvPr>
          <p:cNvPicPr>
            <a:picLocks noChangeAspect="1"/>
          </p:cNvPicPr>
          <p:nvPr/>
        </p:nvPicPr>
        <p:blipFill>
          <a:blip r:embed="rId3"/>
          <a:stretch>
            <a:fillRect/>
          </a:stretch>
        </p:blipFill>
        <p:spPr>
          <a:xfrm>
            <a:off x="5431701" y="2041946"/>
            <a:ext cx="4733379" cy="4679529"/>
          </a:xfrm>
          <a:prstGeom prst="rect">
            <a:avLst/>
          </a:prstGeom>
        </p:spPr>
      </p:pic>
      <p:sp>
        <p:nvSpPr>
          <p:cNvPr id="3" name="Slide Number Placeholder 2"/>
          <p:cNvSpPr>
            <a:spLocks noGrp="1"/>
          </p:cNvSpPr>
          <p:nvPr>
            <p:ph type="sldNum" sz="quarter" idx="12"/>
          </p:nvPr>
        </p:nvSpPr>
        <p:spPr/>
        <p:txBody>
          <a:bodyPr/>
          <a:lstStyle/>
          <a:p>
            <a:fld id="{3E5BF5F9-4D9A-9543-85E8-59158CD2B6EB}" type="slidenum">
              <a:rPr lang="en-US" smtClean="0"/>
              <a:t>46</a:t>
            </a:fld>
            <a:endParaRPr lang="en-US"/>
          </a:p>
        </p:txBody>
      </p:sp>
    </p:spTree>
    <p:extLst>
      <p:ext uri="{BB962C8B-B14F-4D97-AF65-F5344CB8AC3E}">
        <p14:creationId xmlns:p14="http://schemas.microsoft.com/office/powerpoint/2010/main" val="955144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7506C5-8449-FD41-B804-165D649A6E36}"/>
              </a:ext>
            </a:extLst>
          </p:cNvPr>
          <p:cNvSpPr>
            <a:spLocks noGrp="1"/>
          </p:cNvSpPr>
          <p:nvPr>
            <p:ph type="title"/>
          </p:nvPr>
        </p:nvSpPr>
        <p:spPr/>
        <p:txBody>
          <a:bodyPr/>
          <a:lstStyle/>
          <a:p>
            <a:r>
              <a:rPr lang="en-US" dirty="0">
                <a:latin typeface="Arial" charset="0"/>
                <a:ea typeface="Arial" charset="0"/>
                <a:cs typeface="Arial" charset="0"/>
              </a:rPr>
              <a:t>Questions</a:t>
            </a:r>
            <a:endParaRPr lang="en-US" dirty="0"/>
          </a:p>
        </p:txBody>
      </p:sp>
      <p:sp>
        <p:nvSpPr>
          <p:cNvPr id="2" name="Rectangle 1"/>
          <p:cNvSpPr/>
          <p:nvPr/>
        </p:nvSpPr>
        <p:spPr>
          <a:xfrm>
            <a:off x="677917" y="1663262"/>
            <a:ext cx="10531365" cy="2554545"/>
          </a:xfrm>
          <a:prstGeom prst="rect">
            <a:avLst/>
          </a:prstGeom>
        </p:spPr>
        <p:txBody>
          <a:bodyPr wrap="square">
            <a:spAutoFit/>
          </a:bodyPr>
          <a:lstStyle/>
          <a:p>
            <a:pPr marL="457200" indent="-457200">
              <a:buFont typeface="Arial" charset="0"/>
              <a:buChar char="•"/>
            </a:pPr>
            <a:r>
              <a:rPr lang="en-US" sz="3200" dirty="0">
                <a:latin typeface="Arial" charset="0"/>
                <a:ea typeface="Arial" charset="0"/>
                <a:cs typeface="Arial" charset="0"/>
              </a:rPr>
              <a:t>Are current interventions available on ONSs enough?</a:t>
            </a:r>
          </a:p>
          <a:p>
            <a:pPr marL="914400" lvl="1" indent="-457200">
              <a:buFont typeface="Arial" charset="0"/>
              <a:buChar char="•"/>
            </a:pPr>
            <a:r>
              <a:rPr lang="en-US" sz="3200" dirty="0">
                <a:latin typeface="Arial" charset="0"/>
                <a:ea typeface="Arial" charset="0"/>
                <a:cs typeface="Arial" charset="0"/>
              </a:rPr>
              <a:t>If not, what would you change?</a:t>
            </a:r>
          </a:p>
          <a:p>
            <a:pPr marL="457200" indent="-457200">
              <a:buFont typeface="Arial" charset="0"/>
              <a:buChar char="•"/>
            </a:pPr>
            <a:endParaRPr lang="en-US" sz="3200" dirty="0">
              <a:latin typeface="Arial" charset="0"/>
              <a:ea typeface="Arial" charset="0"/>
              <a:cs typeface="Arial" charset="0"/>
            </a:endParaRPr>
          </a:p>
          <a:p>
            <a:pPr marL="457200" indent="-457200">
              <a:buFont typeface="Arial" charset="0"/>
              <a:buChar char="•"/>
            </a:pPr>
            <a:r>
              <a:rPr lang="en-US" sz="3200" dirty="0">
                <a:latin typeface="Arial" charset="0"/>
                <a:ea typeface="Arial" charset="0"/>
                <a:cs typeface="Arial" charset="0"/>
              </a:rPr>
              <a:t>How does technical expertise impact choice of privacy strategies for ONSs? </a:t>
            </a:r>
          </a:p>
        </p:txBody>
      </p:sp>
      <p:sp>
        <p:nvSpPr>
          <p:cNvPr id="3" name="Slide Number Placeholder 2"/>
          <p:cNvSpPr>
            <a:spLocks noGrp="1"/>
          </p:cNvSpPr>
          <p:nvPr>
            <p:ph type="sldNum" sz="quarter" idx="12"/>
          </p:nvPr>
        </p:nvSpPr>
        <p:spPr/>
        <p:txBody>
          <a:bodyPr/>
          <a:lstStyle/>
          <a:p>
            <a:fld id="{3E5BF5F9-4D9A-9543-85E8-59158CD2B6EB}" type="slidenum">
              <a:rPr lang="en-US" smtClean="0"/>
              <a:t>47</a:t>
            </a:fld>
            <a:endParaRPr lang="en-US"/>
          </a:p>
        </p:txBody>
      </p:sp>
    </p:spTree>
    <p:extLst>
      <p:ext uri="{BB962C8B-B14F-4D97-AF65-F5344CB8AC3E}">
        <p14:creationId xmlns:p14="http://schemas.microsoft.com/office/powerpoint/2010/main" val="365555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961" y="1368266"/>
            <a:ext cx="10878078" cy="5170646"/>
          </a:xfrm>
          <a:prstGeom prst="rect">
            <a:avLst/>
          </a:prstGeom>
        </p:spPr>
        <p:txBody>
          <a:bodyPr wrap="square">
            <a:spAutoFit/>
          </a:bodyPr>
          <a:lstStyle/>
          <a:p>
            <a:pPr marL="457200" indent="-457200">
              <a:spcAft>
                <a:spcPts val="600"/>
              </a:spcAft>
              <a:buFont typeface="Arial" charset="0"/>
              <a:buChar char="•"/>
            </a:pPr>
            <a:r>
              <a:rPr lang="en-US" sz="2800" dirty="0">
                <a:latin typeface="Arial" charset="0"/>
                <a:ea typeface="Arial" charset="0"/>
                <a:cs typeface="Arial" charset="0"/>
              </a:rPr>
              <a:t>Homework #3 released due by Oct 08, 2020 by 11:59pm</a:t>
            </a:r>
          </a:p>
          <a:p>
            <a:pPr>
              <a:spcAft>
                <a:spcPts val="600"/>
              </a:spcAft>
            </a:pPr>
            <a:endParaRPr lang="en-US" dirty="0">
              <a:latin typeface="Arial" charset="0"/>
              <a:ea typeface="Arial" charset="0"/>
              <a:cs typeface="Arial" charset="0"/>
            </a:endParaRPr>
          </a:p>
          <a:p>
            <a:pPr marL="457200" indent="-457200">
              <a:spcAft>
                <a:spcPts val="600"/>
              </a:spcAft>
              <a:buFont typeface="Arial" charset="0"/>
              <a:buChar char="•"/>
            </a:pPr>
            <a:r>
              <a:rPr lang="en-US" sz="2800" dirty="0">
                <a:latin typeface="Arial" charset="0"/>
                <a:ea typeface="Arial" charset="0"/>
                <a:cs typeface="Arial" charset="0"/>
              </a:rPr>
              <a:t>Midterm Exam on Oct. 01,  2020 [available on Moodle during class time]</a:t>
            </a:r>
          </a:p>
          <a:p>
            <a:pPr marL="914400" lvl="1" indent="-457200">
              <a:spcAft>
                <a:spcPts val="600"/>
              </a:spcAft>
              <a:buFont typeface="Arial" charset="0"/>
              <a:buChar char="•"/>
            </a:pPr>
            <a:r>
              <a:rPr lang="en-US" sz="2400" dirty="0">
                <a:latin typeface="Arial" charset="0"/>
                <a:ea typeface="Arial" charset="0"/>
                <a:cs typeface="Arial" charset="0"/>
              </a:rPr>
              <a:t>DE students are encouraged to take it during class time. IF not possible ‘</a:t>
            </a:r>
            <a:r>
              <a:rPr lang="en-US" sz="2400" dirty="0">
                <a:solidFill>
                  <a:srgbClr val="0D0EFF"/>
                </a:solidFill>
                <a:latin typeface="Arial" charset="0"/>
                <a:ea typeface="Arial" charset="0"/>
                <a:cs typeface="Arial" charset="0"/>
              </a:rPr>
              <a:t>CONTACT ME</a:t>
            </a:r>
            <a:r>
              <a:rPr lang="en-US" sz="2400" dirty="0">
                <a:latin typeface="Arial" charset="0"/>
                <a:ea typeface="Arial" charset="0"/>
                <a:cs typeface="Arial" charset="0"/>
              </a:rPr>
              <a:t>’ before Oct. 01. </a:t>
            </a:r>
          </a:p>
          <a:p>
            <a:pPr marL="914400" lvl="1" indent="-457200">
              <a:spcAft>
                <a:spcPts val="600"/>
              </a:spcAft>
              <a:buFont typeface="Arial" charset="0"/>
              <a:buChar char="•"/>
            </a:pPr>
            <a:r>
              <a:rPr lang="en-US" sz="2400" dirty="0">
                <a:latin typeface="Arial" charset="0"/>
                <a:ea typeface="Arial" charset="0"/>
                <a:cs typeface="Arial" charset="0"/>
              </a:rPr>
              <a:t>Anyone who can’t attend exam during normal class time with valid presentable reason contact me immediately. </a:t>
            </a:r>
          </a:p>
          <a:p>
            <a:pPr marL="457200" indent="-457200">
              <a:spcAft>
                <a:spcPts val="600"/>
              </a:spcAft>
              <a:buFont typeface="Arial" charset="0"/>
              <a:buChar char="•"/>
            </a:pPr>
            <a:endParaRPr lang="en-US" dirty="0">
              <a:latin typeface="Arial" charset="0"/>
              <a:ea typeface="Arial" charset="0"/>
              <a:cs typeface="Arial" charset="0"/>
            </a:endParaRPr>
          </a:p>
          <a:p>
            <a:pPr marL="457200" indent="-457200">
              <a:spcAft>
                <a:spcPts val="600"/>
              </a:spcAft>
              <a:buFont typeface="Arial" charset="0"/>
              <a:buChar char="•"/>
            </a:pPr>
            <a:r>
              <a:rPr lang="en-US" sz="2800" dirty="0">
                <a:latin typeface="Arial" charset="0"/>
                <a:ea typeface="Arial" charset="0"/>
                <a:cs typeface="Arial" charset="0"/>
              </a:rPr>
              <a:t>Review class next week. So please use the class to go over contents that you didn’t quite understand (post on Piazza about topic of content and I’ll talk about it in class)</a:t>
            </a:r>
          </a:p>
        </p:txBody>
      </p:sp>
      <p:sp>
        <p:nvSpPr>
          <p:cNvPr id="2" name="Title 1">
            <a:extLst>
              <a:ext uri="{FF2B5EF4-FFF2-40B4-BE49-F238E27FC236}">
                <a16:creationId xmlns:a16="http://schemas.microsoft.com/office/drawing/2014/main" id="{145A8E83-C7D7-9B4E-89B8-F92C0DBDBD6A}"/>
              </a:ext>
            </a:extLst>
          </p:cNvPr>
          <p:cNvSpPr>
            <a:spLocks noGrp="1"/>
          </p:cNvSpPr>
          <p:nvPr>
            <p:ph type="title"/>
          </p:nvPr>
        </p:nvSpPr>
        <p:spPr/>
        <p:txBody>
          <a:bodyPr/>
          <a:lstStyle/>
          <a:p>
            <a:r>
              <a:rPr lang="en-US" dirty="0">
                <a:latin typeface="Arial" charset="0"/>
                <a:ea typeface="Arial" charset="0"/>
                <a:cs typeface="Arial" charset="0"/>
              </a:rPr>
              <a:t>Logistics</a:t>
            </a:r>
            <a:br>
              <a:rPr lang="en-US" dirty="0">
                <a:latin typeface="Arial" charset="0"/>
                <a:ea typeface="Arial" charset="0"/>
                <a:cs typeface="Arial" charset="0"/>
              </a:rPr>
            </a:br>
            <a:endParaRPr lang="en-US" dirty="0"/>
          </a:p>
        </p:txBody>
      </p:sp>
      <p:sp>
        <p:nvSpPr>
          <p:cNvPr id="4" name="Slide Number Placeholder 3"/>
          <p:cNvSpPr>
            <a:spLocks noGrp="1"/>
          </p:cNvSpPr>
          <p:nvPr>
            <p:ph type="sldNum" sz="quarter" idx="12"/>
          </p:nvPr>
        </p:nvSpPr>
        <p:spPr/>
        <p:txBody>
          <a:bodyPr/>
          <a:lstStyle/>
          <a:p>
            <a:fld id="{3E5BF5F9-4D9A-9543-85E8-59158CD2B6EB}" type="slidenum">
              <a:rPr lang="en-US" smtClean="0"/>
              <a:t>48</a:t>
            </a:fld>
            <a:endParaRPr lang="en-US"/>
          </a:p>
        </p:txBody>
      </p:sp>
    </p:spTree>
    <p:extLst>
      <p:ext uri="{BB962C8B-B14F-4D97-AF65-F5344CB8AC3E}">
        <p14:creationId xmlns:p14="http://schemas.microsoft.com/office/powerpoint/2010/main" val="34202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facebook webpage">
            <a:extLst>
              <a:ext uri="{FF2B5EF4-FFF2-40B4-BE49-F238E27FC236}">
                <a16:creationId xmlns:a16="http://schemas.microsoft.com/office/drawing/2014/main" id="{AAA2D2C2-C94E-DD4A-9B67-4CD469A64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7150"/>
            <a:ext cx="8991600" cy="474345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9457" name="Picture 2" descr="&quot;&quot;">
            <a:extLst>
              <a:ext uri="{FF2B5EF4-FFF2-40B4-BE49-F238E27FC236}">
                <a16:creationId xmlns:a16="http://schemas.microsoft.com/office/drawing/2014/main" id="{A1E2D142-CC55-CF4E-B02D-E09312295C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953000"/>
            <a:ext cx="24384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4">
            <a:extLst>
              <a:ext uri="{FF2B5EF4-FFF2-40B4-BE49-F238E27FC236}">
                <a16:creationId xmlns:a16="http://schemas.microsoft.com/office/drawing/2014/main" id="{B6207F8D-CECB-E94E-A6E0-972F8E358818}"/>
              </a:ext>
            </a:extLst>
          </p:cNvPr>
          <p:cNvSpPr txBox="1">
            <a:spLocks noChangeArrowheads="1"/>
          </p:cNvSpPr>
          <p:nvPr/>
        </p:nvSpPr>
        <p:spPr bwMode="auto">
          <a:xfrm>
            <a:off x="4495800" y="5418138"/>
            <a:ext cx="60960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latin typeface="Arial" panose="020B0604020202020204" pitchFamily="34" charset="0"/>
                <a:cs typeface="Arial" panose="020B0604020202020204" pitchFamily="34" charset="0"/>
              </a:rPr>
              <a:t>“Giving people the power to share and make the world more open and connected.”</a:t>
            </a:r>
          </a:p>
        </p:txBody>
      </p:sp>
      <p:sp>
        <p:nvSpPr>
          <p:cNvPr id="2" name="Slide Number Placeholder 1">
            <a:extLst>
              <a:ext uri="{FF2B5EF4-FFF2-40B4-BE49-F238E27FC236}">
                <a16:creationId xmlns:a16="http://schemas.microsoft.com/office/drawing/2014/main" id="{28A3B05A-3627-AE41-938B-1E089792DE17}"/>
              </a:ext>
            </a:extLst>
          </p:cNvPr>
          <p:cNvSpPr>
            <a:spLocks noGrp="1"/>
          </p:cNvSpPr>
          <p:nvPr>
            <p:ph type="sldNum" sz="quarter" idx="12"/>
          </p:nvPr>
        </p:nvSpPr>
        <p:spPr/>
        <p:txBody>
          <a:bodyPr/>
          <a:lstStyle/>
          <a:p>
            <a:fld id="{3E5BF5F9-4D9A-9543-85E8-59158CD2B6EB}" type="slidenum">
              <a:rPr lang="en-US" smtClean="0"/>
              <a:t>5</a:t>
            </a:fld>
            <a:endParaRPr lang="en-US"/>
          </a:p>
        </p:txBody>
      </p:sp>
    </p:spTree>
    <p:extLst>
      <p:ext uri="{BB962C8B-B14F-4D97-AF65-F5344CB8AC3E}">
        <p14:creationId xmlns:p14="http://schemas.microsoft.com/office/powerpoint/2010/main" val="66528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3" descr="twitter webpage">
            <a:extLst>
              <a:ext uri="{FF2B5EF4-FFF2-40B4-BE49-F238E27FC236}">
                <a16:creationId xmlns:a16="http://schemas.microsoft.com/office/drawing/2014/main" id="{439053E8-A7B5-EE4D-B3FE-A265A6CE9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5297488"/>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1506" name="Picture 2" descr="&quot;&quot;">
            <a:extLst>
              <a:ext uri="{FF2B5EF4-FFF2-40B4-BE49-F238E27FC236}">
                <a16:creationId xmlns:a16="http://schemas.microsoft.com/office/drawing/2014/main" id="{F8C59912-2B7C-504A-A714-4F0A0FEA79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51816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Box 5">
            <a:extLst>
              <a:ext uri="{FF2B5EF4-FFF2-40B4-BE49-F238E27FC236}">
                <a16:creationId xmlns:a16="http://schemas.microsoft.com/office/drawing/2014/main" id="{33DBA3A9-52F1-0F46-BA99-784F53549119}"/>
              </a:ext>
            </a:extLst>
          </p:cNvPr>
          <p:cNvSpPr txBox="1">
            <a:spLocks noChangeArrowheads="1"/>
          </p:cNvSpPr>
          <p:nvPr/>
        </p:nvSpPr>
        <p:spPr bwMode="auto">
          <a:xfrm>
            <a:off x="3733800" y="5380039"/>
            <a:ext cx="7620000" cy="1485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000">
                <a:latin typeface="Arial" panose="020B0604020202020204" pitchFamily="34" charset="0"/>
                <a:cs typeface="Arial" panose="020B0604020202020204" pitchFamily="34" charset="0"/>
              </a:rPr>
              <a:t>“</a:t>
            </a:r>
            <a:r>
              <a:rPr lang="en-US" altLang="ja-JP" sz="2000" dirty="0">
                <a:latin typeface="Arial" panose="020B0604020202020204" pitchFamily="34" charset="0"/>
                <a:cs typeface="Arial" panose="020B0604020202020204" pitchFamily="34" charset="0"/>
              </a:rPr>
              <a:t>Twitter is a service for friends, family, and co-workers to communicate and stay connected through the exchange of quick frequent answers to one simple question:  </a:t>
            </a:r>
          </a:p>
          <a:p>
            <a:pPr eaLnBrk="1" hangingPunct="1"/>
            <a:endParaRPr lang="en-US" altLang="en-US" sz="1050" dirty="0">
              <a:latin typeface="Arial" panose="020B0604020202020204" pitchFamily="34" charset="0"/>
              <a:cs typeface="Arial" panose="020B0604020202020204" pitchFamily="34" charset="0"/>
            </a:endParaRPr>
          </a:p>
          <a:p>
            <a:pPr algn="ctr" eaLnBrk="1" hangingPunct="1"/>
            <a:r>
              <a:rPr lang="en-US" altLang="en-US" sz="2000" dirty="0">
                <a:latin typeface="Arial" panose="020B0604020202020204" pitchFamily="34" charset="0"/>
                <a:cs typeface="Arial" panose="020B0604020202020204" pitchFamily="34" charset="0"/>
              </a:rPr>
              <a:t>What are you doing?</a:t>
            </a:r>
            <a:r>
              <a:rPr lang="ja-JP" altLang="en-US" sz="2000">
                <a:latin typeface="Arial" panose="020B0604020202020204" pitchFamily="34" charset="0"/>
                <a:cs typeface="Arial" panose="020B0604020202020204" pitchFamily="34" charset="0"/>
              </a:rPr>
              <a:t>”</a:t>
            </a:r>
            <a:endParaRPr lang="en-US" altLang="en-US" sz="2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A9D3A5E-8A1B-8645-B5F6-05BCAB800CB9}"/>
              </a:ext>
            </a:extLst>
          </p:cNvPr>
          <p:cNvSpPr>
            <a:spLocks noGrp="1"/>
          </p:cNvSpPr>
          <p:nvPr>
            <p:ph type="sldNum" sz="quarter" idx="12"/>
          </p:nvPr>
        </p:nvSpPr>
        <p:spPr/>
        <p:txBody>
          <a:bodyPr/>
          <a:lstStyle/>
          <a:p>
            <a:fld id="{3E5BF5F9-4D9A-9543-85E8-59158CD2B6EB}" type="slidenum">
              <a:rPr lang="en-US" smtClean="0"/>
              <a:t>6</a:t>
            </a:fld>
            <a:endParaRPr lang="en-US"/>
          </a:p>
        </p:txBody>
      </p:sp>
    </p:spTree>
    <p:extLst>
      <p:ext uri="{BB962C8B-B14F-4D97-AF65-F5344CB8AC3E}">
        <p14:creationId xmlns:p14="http://schemas.microsoft.com/office/powerpoint/2010/main" val="97353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linkedin webpage">
            <a:extLst>
              <a:ext uri="{FF2B5EF4-FFF2-40B4-BE49-F238E27FC236}">
                <a16:creationId xmlns:a16="http://schemas.microsoft.com/office/drawing/2014/main" id="{16395D5D-64DB-364C-B8EA-071452A2A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50" y="119064"/>
            <a:ext cx="7910055" cy="4966029"/>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3553" name="Picture 3" descr="&quot;&quot;">
            <a:extLst>
              <a:ext uri="{FF2B5EF4-FFF2-40B4-BE49-F238E27FC236}">
                <a16:creationId xmlns:a16="http://schemas.microsoft.com/office/drawing/2014/main" id="{3B4A867F-445E-2943-A213-F9ED68C1F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471487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4">
            <a:extLst>
              <a:ext uri="{FF2B5EF4-FFF2-40B4-BE49-F238E27FC236}">
                <a16:creationId xmlns:a16="http://schemas.microsoft.com/office/drawing/2014/main" id="{9826FA32-9973-1C4B-A065-13CE355C6C81}"/>
              </a:ext>
            </a:extLst>
          </p:cNvPr>
          <p:cNvSpPr txBox="1">
            <a:spLocks noChangeArrowheads="1"/>
          </p:cNvSpPr>
          <p:nvPr/>
        </p:nvSpPr>
        <p:spPr bwMode="auto">
          <a:xfrm>
            <a:off x="4114800" y="5226784"/>
            <a:ext cx="63246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000">
                <a:latin typeface="Arial" panose="020B0604020202020204" pitchFamily="34" charset="0"/>
                <a:cs typeface="Arial" panose="020B0604020202020204" pitchFamily="34" charset="0"/>
              </a:rPr>
              <a:t>“</a:t>
            </a:r>
            <a:r>
              <a:rPr lang="en-US" altLang="ja-JP" sz="2000" dirty="0">
                <a:latin typeface="Arial" panose="020B0604020202020204" pitchFamily="34" charset="0"/>
                <a:cs typeface="Arial" panose="020B0604020202020204" pitchFamily="34" charset="0"/>
              </a:rPr>
              <a:t>Your professional network of trusted contacts gives you an advantage in your career, and is one of your most valuable assets.  LinkedIn exists to help you make better use of your professional network and help the people you trust in return.</a:t>
            </a:r>
            <a:r>
              <a:rPr lang="ja-JP" altLang="en-US" sz="2000">
                <a:latin typeface="Arial" panose="020B0604020202020204" pitchFamily="34" charset="0"/>
                <a:cs typeface="Arial" panose="020B0604020202020204" pitchFamily="34" charset="0"/>
              </a:rPr>
              <a:t>”</a:t>
            </a:r>
            <a:endParaRPr lang="en-US" altLang="en-US" sz="2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5A85B17-2576-744D-B593-A841C85541AB}"/>
              </a:ext>
            </a:extLst>
          </p:cNvPr>
          <p:cNvSpPr>
            <a:spLocks noGrp="1"/>
          </p:cNvSpPr>
          <p:nvPr>
            <p:ph type="sldNum" sz="quarter" idx="12"/>
          </p:nvPr>
        </p:nvSpPr>
        <p:spPr/>
        <p:txBody>
          <a:bodyPr/>
          <a:lstStyle/>
          <a:p>
            <a:fld id="{3E5BF5F9-4D9A-9543-85E8-59158CD2B6EB}" type="slidenum">
              <a:rPr lang="en-US" smtClean="0"/>
              <a:t>7</a:t>
            </a:fld>
            <a:endParaRPr lang="en-US"/>
          </a:p>
        </p:txBody>
      </p:sp>
    </p:spTree>
    <p:extLst>
      <p:ext uri="{BB962C8B-B14F-4D97-AF65-F5344CB8AC3E}">
        <p14:creationId xmlns:p14="http://schemas.microsoft.com/office/powerpoint/2010/main" val="1848552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fferent social networks">
            <a:extLst>
              <a:ext uri="{FF2B5EF4-FFF2-40B4-BE49-F238E27FC236}">
                <a16:creationId xmlns:a16="http://schemas.microsoft.com/office/drawing/2014/main" id="{F5AB2E04-9147-A543-89B3-2E67D3E3E15C}"/>
              </a:ext>
            </a:extLst>
          </p:cNvPr>
          <p:cNvPicPr>
            <a:picLocks noChangeAspect="1"/>
          </p:cNvPicPr>
          <p:nvPr/>
        </p:nvPicPr>
        <p:blipFill>
          <a:blip r:embed="rId3"/>
          <a:stretch>
            <a:fillRect/>
          </a:stretch>
        </p:blipFill>
        <p:spPr>
          <a:xfrm>
            <a:off x="623863" y="239755"/>
            <a:ext cx="5657362" cy="6481720"/>
          </a:xfrm>
          <a:prstGeom prst="rect">
            <a:avLst/>
          </a:prstGeom>
        </p:spPr>
      </p:pic>
      <p:sp>
        <p:nvSpPr>
          <p:cNvPr id="3" name="TextBox 2" descr="many social networks">
            <a:extLst>
              <a:ext uri="{FF2B5EF4-FFF2-40B4-BE49-F238E27FC236}">
                <a16:creationId xmlns:a16="http://schemas.microsoft.com/office/drawing/2014/main" id="{6AE04F65-72AE-E34A-88FF-F3D14E806A9D}"/>
              </a:ext>
            </a:extLst>
          </p:cNvPr>
          <p:cNvSpPr txBox="1"/>
          <p:nvPr/>
        </p:nvSpPr>
        <p:spPr>
          <a:xfrm>
            <a:off x="6875585" y="2113895"/>
            <a:ext cx="4799390" cy="267765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Many social networks out there</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Country specific, interest specific</a:t>
            </a:r>
          </a:p>
          <a:p>
            <a:pPr marL="800100" lvl="1"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charset="0"/>
              <a:buChar char="•"/>
            </a:pPr>
            <a:r>
              <a:rPr lang="en-US" sz="2400" dirty="0">
                <a:latin typeface="Arial" charset="0"/>
                <a:ea typeface="Arial" charset="0"/>
                <a:cs typeface="Arial" charset="0"/>
              </a:rPr>
              <a:t>Varied functionalities, focuses, norms, etc. </a:t>
            </a:r>
          </a:p>
          <a:p>
            <a:pPr marL="742950" lvl="1" indent="-285750">
              <a:buFont typeface="Arial" charset="0"/>
              <a:buChar char="•"/>
            </a:pPr>
            <a:endParaRPr lang="en-US" sz="2400"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DA16F385-DC83-FE47-8EF4-0E242101BAAE}"/>
              </a:ext>
            </a:extLst>
          </p:cNvPr>
          <p:cNvSpPr>
            <a:spLocks noGrp="1"/>
          </p:cNvSpPr>
          <p:nvPr>
            <p:ph type="sldNum" sz="quarter" idx="12"/>
          </p:nvPr>
        </p:nvSpPr>
        <p:spPr/>
        <p:txBody>
          <a:bodyPr/>
          <a:lstStyle/>
          <a:p>
            <a:fld id="{3E5BF5F9-4D9A-9543-85E8-59158CD2B6EB}" type="slidenum">
              <a:rPr lang="en-US" smtClean="0"/>
              <a:t>8</a:t>
            </a:fld>
            <a:endParaRPr lang="en-US"/>
          </a:p>
        </p:txBody>
      </p:sp>
    </p:spTree>
    <p:extLst>
      <p:ext uri="{BB962C8B-B14F-4D97-AF65-F5344CB8AC3E}">
        <p14:creationId xmlns:p14="http://schemas.microsoft.com/office/powerpoint/2010/main" val="352213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6E7B-64F6-5341-82D9-9E6253F26F33}"/>
              </a:ext>
            </a:extLst>
          </p:cNvPr>
          <p:cNvSpPr>
            <a:spLocks noGrp="1"/>
          </p:cNvSpPr>
          <p:nvPr>
            <p:ph type="title"/>
          </p:nvPr>
        </p:nvSpPr>
        <p:spPr>
          <a:xfrm>
            <a:off x="428297" y="70409"/>
            <a:ext cx="10515600" cy="1325563"/>
          </a:xfrm>
        </p:spPr>
        <p:txBody>
          <a:bodyPr/>
          <a:lstStyle/>
          <a:p>
            <a:r>
              <a:rPr lang="en-US" dirty="0">
                <a:latin typeface="Arial" charset="0"/>
                <a:ea typeface="Arial" charset="0"/>
                <a:cs typeface="Arial" charset="0"/>
              </a:rPr>
              <a:t>The psychology of social sharing</a:t>
            </a:r>
            <a:endParaRPr lang="en-US" dirty="0"/>
          </a:p>
        </p:txBody>
      </p:sp>
      <p:sp>
        <p:nvSpPr>
          <p:cNvPr id="10" name="Rectangle 9"/>
          <p:cNvSpPr/>
          <p:nvPr/>
        </p:nvSpPr>
        <p:spPr>
          <a:xfrm>
            <a:off x="8777174" y="1454272"/>
            <a:ext cx="2810481" cy="461665"/>
          </a:xfrm>
          <a:prstGeom prst="rect">
            <a:avLst/>
          </a:prstGeom>
        </p:spPr>
        <p:txBody>
          <a:bodyPr wrap="square">
            <a:spAutoFit/>
          </a:bodyPr>
          <a:lstStyle/>
          <a:p>
            <a:pPr fontAlgn="base"/>
            <a:r>
              <a:rPr lang="en-US" sz="2400" b="0" i="0" dirty="0">
                <a:solidFill>
                  <a:srgbClr val="3C3C3C"/>
                </a:solidFill>
                <a:effectLst/>
                <a:latin typeface="Arial" charset="0"/>
                <a:ea typeface="Arial" charset="0"/>
                <a:cs typeface="Arial" charset="0"/>
              </a:rPr>
              <a:t>Why we share?</a:t>
            </a:r>
          </a:p>
        </p:txBody>
      </p:sp>
      <p:pic>
        <p:nvPicPr>
          <p:cNvPr id="8" name="Picture 7" descr="why we shar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97" y="1099501"/>
            <a:ext cx="8183911" cy="2495037"/>
          </a:xfrm>
          <a:prstGeom prst="rect">
            <a:avLst/>
          </a:prstGeom>
        </p:spPr>
      </p:pic>
      <p:sp>
        <p:nvSpPr>
          <p:cNvPr id="11" name="Rectangle 10"/>
          <p:cNvSpPr/>
          <p:nvPr/>
        </p:nvSpPr>
        <p:spPr>
          <a:xfrm>
            <a:off x="4520252" y="4735250"/>
            <a:ext cx="2810481" cy="830997"/>
          </a:xfrm>
          <a:prstGeom prst="rect">
            <a:avLst/>
          </a:prstGeom>
        </p:spPr>
        <p:txBody>
          <a:bodyPr wrap="square">
            <a:spAutoFit/>
          </a:bodyPr>
          <a:lstStyle/>
          <a:p>
            <a:pPr fontAlgn="base"/>
            <a:r>
              <a:rPr lang="en-US" sz="2400" dirty="0">
                <a:latin typeface="Arial" charset="0"/>
                <a:ea typeface="Arial" charset="0"/>
                <a:cs typeface="Arial" charset="0"/>
              </a:rPr>
              <a:t>Six personas of online sharers</a:t>
            </a:r>
            <a:endParaRPr lang="en-US" sz="2400" b="0" i="0" dirty="0">
              <a:solidFill>
                <a:srgbClr val="3C3C3C"/>
              </a:solidFill>
              <a:effectLst/>
              <a:latin typeface="Arial" charset="0"/>
              <a:ea typeface="Arial" charset="0"/>
              <a:cs typeface="Arial" charset="0"/>
            </a:endParaRPr>
          </a:p>
        </p:txBody>
      </p:sp>
      <p:pic>
        <p:nvPicPr>
          <p:cNvPr id="9" name="Picture 8" descr="different personas of share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013" y="3659266"/>
            <a:ext cx="3675441" cy="2982967"/>
          </a:xfrm>
          <a:prstGeom prst="rect">
            <a:avLst/>
          </a:prstGeom>
        </p:spPr>
      </p:pic>
      <p:sp>
        <p:nvSpPr>
          <p:cNvPr id="6" name="Rectangle 5"/>
          <p:cNvSpPr/>
          <p:nvPr/>
        </p:nvSpPr>
        <p:spPr>
          <a:xfrm>
            <a:off x="428297" y="5995900"/>
            <a:ext cx="6555513" cy="646331"/>
          </a:xfrm>
          <a:prstGeom prst="rect">
            <a:avLst/>
          </a:prstGeom>
        </p:spPr>
        <p:txBody>
          <a:bodyPr wrap="none">
            <a:spAutoFit/>
          </a:bodyPr>
          <a:lstStyle/>
          <a:p>
            <a:r>
              <a:rPr lang="en-US" dirty="0"/>
              <a:t>New York times: </a:t>
            </a:r>
            <a:r>
              <a:rPr lang="en-US" dirty="0">
                <a:hlinkClick r:id="rId4"/>
              </a:rPr>
              <a:t>http://templatelab.com/the-psychology-of-sharing/</a:t>
            </a:r>
            <a:endParaRPr lang="en-US" dirty="0"/>
          </a:p>
          <a:p>
            <a:endParaRPr lang="en-US" dirty="0"/>
          </a:p>
        </p:txBody>
      </p:sp>
      <p:sp>
        <p:nvSpPr>
          <p:cNvPr id="4" name="Slide Number Placeholder 3"/>
          <p:cNvSpPr>
            <a:spLocks noGrp="1"/>
          </p:cNvSpPr>
          <p:nvPr>
            <p:ph type="sldNum" sz="quarter" idx="12"/>
          </p:nvPr>
        </p:nvSpPr>
        <p:spPr/>
        <p:txBody>
          <a:bodyPr/>
          <a:lstStyle/>
          <a:p>
            <a:fld id="{3E5BF5F9-4D9A-9543-85E8-59158CD2B6EB}" type="slidenum">
              <a:rPr lang="en-US" smtClean="0"/>
              <a:t>9</a:t>
            </a:fld>
            <a:endParaRPr lang="en-US"/>
          </a:p>
        </p:txBody>
      </p:sp>
    </p:spTree>
    <p:extLst>
      <p:ext uri="{BB962C8B-B14F-4D97-AF65-F5344CB8AC3E}">
        <p14:creationId xmlns:p14="http://schemas.microsoft.com/office/powerpoint/2010/main" val="2067614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19510</TotalTime>
  <Words>3442</Words>
  <Application>Microsoft Macintosh PowerPoint</Application>
  <PresentationFormat>Widescreen</PresentationFormat>
  <Paragraphs>357</Paragraphs>
  <Slides>48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ＭＳ Ｐゴシック</vt:lpstr>
      <vt:lpstr>Arial</vt:lpstr>
      <vt:lpstr>Arial</vt:lpstr>
      <vt:lpstr>Calibri</vt:lpstr>
      <vt:lpstr>Courier</vt:lpstr>
      <vt:lpstr>Helvetica Neue</vt:lpstr>
      <vt:lpstr>Roboto Slab</vt:lpstr>
      <vt:lpstr>Times New Roman</vt:lpstr>
      <vt:lpstr>Wingdings</vt:lpstr>
      <vt:lpstr>Office Theme</vt:lpstr>
      <vt:lpstr>CSC 533: Privacy in the Digital Age (Fall 2020)  Lecture 13: Social networks and privacy </vt:lpstr>
      <vt:lpstr>Goals for today</vt:lpstr>
      <vt:lpstr>Online Social Networking (OSN)</vt:lpstr>
      <vt:lpstr>PowerPoint Presentation</vt:lpstr>
      <vt:lpstr>PowerPoint Presentation</vt:lpstr>
      <vt:lpstr>PowerPoint Presentation</vt:lpstr>
      <vt:lpstr>PowerPoint Presentation</vt:lpstr>
      <vt:lpstr>PowerPoint Presentation</vt:lpstr>
      <vt:lpstr>The psychology of social sharing</vt:lpstr>
      <vt:lpstr>OSN popularity</vt:lpstr>
      <vt:lpstr>How long do users spend on OSNs?</vt:lpstr>
      <vt:lpstr>What content people share in ONSs?</vt:lpstr>
      <vt:lpstr>ONSs have different properties</vt:lpstr>
      <vt:lpstr>Benefits of OSN communication</vt:lpstr>
      <vt:lpstr>Common Privacy Issues with OSNs</vt:lpstr>
      <vt:lpstr>OSN Privacy Risks</vt:lpstr>
      <vt:lpstr>OSN phishing attacks</vt:lpstr>
      <vt:lpstr>URL shorteners</vt:lpstr>
      <vt:lpstr>OSN 3rd party applications</vt:lpstr>
      <vt:lpstr>OSN stalking, harassment, etc.</vt:lpstr>
      <vt:lpstr>OSN information “Shelf Life”</vt:lpstr>
      <vt:lpstr>OSN information privacy (1)</vt:lpstr>
      <vt:lpstr>OSN information privacy (2)</vt:lpstr>
      <vt:lpstr>OSN information privacy (3)</vt:lpstr>
      <vt:lpstr>OSN information privacy (4)</vt:lpstr>
      <vt:lpstr>Organizations and OSNs (1)</vt:lpstr>
      <vt:lpstr>Organizations and OSNs (2)</vt:lpstr>
      <vt:lpstr>Change in Terms of Service</vt:lpstr>
      <vt:lpstr>FTC charges against Facebook</vt:lpstr>
      <vt:lpstr>Forgetting my audience</vt:lpstr>
      <vt:lpstr>Audience changes over time</vt:lpstr>
      <vt:lpstr>Audience: Context collapse</vt:lpstr>
      <vt:lpstr>Regret about over-sharing</vt:lpstr>
      <vt:lpstr>What leads to a regret?</vt:lpstr>
      <vt:lpstr>Exercise: Regrettable Actions</vt:lpstr>
      <vt:lpstr>Regrettable Actions</vt:lpstr>
      <vt:lpstr>Exercise: Reasons for Regret</vt:lpstr>
      <vt:lpstr>Reasons for regret</vt:lpstr>
      <vt:lpstr>Privacy interventions on SNSs </vt:lpstr>
      <vt:lpstr>Privacy interventions </vt:lpstr>
      <vt:lpstr>Scenario: posting to Facebook</vt:lpstr>
      <vt:lpstr>Samples of nudges</vt:lpstr>
      <vt:lpstr>Intervention: Privacy nudges</vt:lpstr>
      <vt:lpstr>Intervention: Audience control</vt:lpstr>
      <vt:lpstr>Intervention: Model/graph checking</vt:lpstr>
      <vt:lpstr>Privacy settings on common SNSs</vt:lpstr>
      <vt:lpstr>Questions</vt:lpstr>
      <vt:lpstr>Logistics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511</cp:revision>
  <cp:lastPrinted>2019-01-22T14:52:46Z</cp:lastPrinted>
  <dcterms:created xsi:type="dcterms:W3CDTF">2019-01-03T13:29:27Z</dcterms:created>
  <dcterms:modified xsi:type="dcterms:W3CDTF">2020-09-24T13:51:20Z</dcterms:modified>
</cp:coreProperties>
</file>